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8" d="100"/>
          <a:sy n="38" d="100"/>
        </p:scale>
        <p:origin x="108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D3E08-B655-4728-8C4F-099EE17A7597}" type="datetimeFigureOut">
              <a:rPr lang="en-US" smtClean="0"/>
              <a:t>02-Jul-25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33D4D7-C4F1-4AD0-880B-89F3BFDA8D8D}" type="slidenum">
              <a:rPr lang="en-US" smtClean="0"/>
              <a:t>‹#›</a:t>
            </a:fld>
            <a:endParaRPr lang="en-US"/>
          </a:p>
        </p:txBody>
      </p:sp>
    </p:spTree>
    <p:extLst>
      <p:ext uri="{BB962C8B-B14F-4D97-AF65-F5344CB8AC3E}">
        <p14:creationId xmlns:p14="http://schemas.microsoft.com/office/powerpoint/2010/main" val="4106049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33D4D7-C4F1-4AD0-880B-89F3BFDA8D8D}" type="slidenum">
              <a:rPr lang="en-US" smtClean="0"/>
              <a:t>1</a:t>
            </a:fld>
            <a:endParaRPr lang="en-US"/>
          </a:p>
        </p:txBody>
      </p:sp>
    </p:spTree>
    <p:extLst>
      <p:ext uri="{BB962C8B-B14F-4D97-AF65-F5344CB8AC3E}">
        <p14:creationId xmlns:p14="http://schemas.microsoft.com/office/powerpoint/2010/main" val="3804433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0159D-DCC6-6893-705C-DB9616BDEC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700E80-2FF7-29BB-C280-C5DFB9C6DC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87ECE8-FE71-3F6E-6563-621E8661A01A}"/>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5" name="Footer Placeholder 4">
            <a:extLst>
              <a:ext uri="{FF2B5EF4-FFF2-40B4-BE49-F238E27FC236}">
                <a16:creationId xmlns:a16="http://schemas.microsoft.com/office/drawing/2014/main" id="{73F3B6C5-22F8-9E4E-3168-432E995450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E55BFD-E909-E069-4773-E725474B7153}"/>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286529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E0BF-E45B-BA2A-DCCE-BB6821D397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8D300C-32DA-8F31-F8CD-3818232F6E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8BB3A9-04DE-8EF5-9F35-96192F47E1D6}"/>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5" name="Footer Placeholder 4">
            <a:extLst>
              <a:ext uri="{FF2B5EF4-FFF2-40B4-BE49-F238E27FC236}">
                <a16:creationId xmlns:a16="http://schemas.microsoft.com/office/drawing/2014/main" id="{8CE4E2B7-4EF3-26BC-B489-06772F9E5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4CCCE-C525-DA8B-E575-E2F963D7930B}"/>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4134771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7D08EF-DD13-1F9D-F138-2AFB76BCA7D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FFCC35-841D-963D-4D0C-EF941DBE25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1F365B-A046-A1D5-EE73-1372DDAF463A}"/>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5" name="Footer Placeholder 4">
            <a:extLst>
              <a:ext uri="{FF2B5EF4-FFF2-40B4-BE49-F238E27FC236}">
                <a16:creationId xmlns:a16="http://schemas.microsoft.com/office/drawing/2014/main" id="{1D50EA0B-2199-5615-19AD-4CE191E733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13EFA-2083-2763-43C6-7DF80362C3D2}"/>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84109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6406F-D1CB-FEBC-1C0A-E0761E5DCF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7E70E6-A7DD-C616-71F3-20E319AE92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28C875-B94F-D812-E934-973F03B7CEB9}"/>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5" name="Footer Placeholder 4">
            <a:extLst>
              <a:ext uri="{FF2B5EF4-FFF2-40B4-BE49-F238E27FC236}">
                <a16:creationId xmlns:a16="http://schemas.microsoft.com/office/drawing/2014/main" id="{AF96A0F4-958E-4BB3-D6F7-B33C990109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C5576A-6E79-B935-EABC-DA9BF890BA3D}"/>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107369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82A5E-1294-7340-8D98-E6FFDA4ADD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5F8B92-AF63-E66E-FAFD-9179748D60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7FA089-CCAC-D998-5A83-F71679DA4571}"/>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5" name="Footer Placeholder 4">
            <a:extLst>
              <a:ext uri="{FF2B5EF4-FFF2-40B4-BE49-F238E27FC236}">
                <a16:creationId xmlns:a16="http://schemas.microsoft.com/office/drawing/2014/main" id="{279B0804-801E-82FA-78AD-32BAA005A4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C58C5E-878B-DD59-8AD5-C3E0AB72081D}"/>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4035725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AA470-F7C9-5E50-8913-662A5CB9BD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2423C-D15A-B99A-1174-1276CDADDB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528986-3654-C3A1-3CBD-95FFA95316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E7E710-F2BC-55CD-EB3B-ACA4A948E984}"/>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6" name="Footer Placeholder 5">
            <a:extLst>
              <a:ext uri="{FF2B5EF4-FFF2-40B4-BE49-F238E27FC236}">
                <a16:creationId xmlns:a16="http://schemas.microsoft.com/office/drawing/2014/main" id="{7E6AADA2-1884-EC07-DCAC-984CAB7CD1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6970F7-1032-E142-5D0C-31630A4084CF}"/>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1610219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E3B24-EE98-8644-0807-301D4D90382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E15620F-C420-217C-7F3E-F433F95781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8845ED-D294-AD65-414A-855F19F390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99B48A-C23F-9D32-3AF4-2166AFA438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03B122-AF1A-5FEE-CD12-7037C4C877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8FB605-2EC0-8AAC-DEA1-F8236CD2B895}"/>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8" name="Footer Placeholder 7">
            <a:extLst>
              <a:ext uri="{FF2B5EF4-FFF2-40B4-BE49-F238E27FC236}">
                <a16:creationId xmlns:a16="http://schemas.microsoft.com/office/drawing/2014/main" id="{03C9C963-525B-1543-C6D5-C984D450C9C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6ED7C7-8B3F-5D5F-009A-354EEDC1DB6D}"/>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582962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FEBAB-74E0-2CAD-A00D-5E0FD9AFA8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1C308C-9D61-8539-5D0A-3AD292F99C52}"/>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4" name="Footer Placeholder 3">
            <a:extLst>
              <a:ext uri="{FF2B5EF4-FFF2-40B4-BE49-F238E27FC236}">
                <a16:creationId xmlns:a16="http://schemas.microsoft.com/office/drawing/2014/main" id="{E519BBB9-26B1-7969-F30F-CF9BACDB38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53844B-DDF0-ED0A-10CF-6BD6A772356F}"/>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379177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4138F8-D6E9-9C95-6612-92B0D291C941}"/>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3" name="Footer Placeholder 2">
            <a:extLst>
              <a:ext uri="{FF2B5EF4-FFF2-40B4-BE49-F238E27FC236}">
                <a16:creationId xmlns:a16="http://schemas.microsoft.com/office/drawing/2014/main" id="{C4BC527B-EFC3-2D8D-7185-E8BCFF28DC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3C2310-AC6B-7C95-EBFC-550F6207FEFB}"/>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2336672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69F12-5674-04A2-6347-606532D64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095A1E-AA98-F8F5-EDE5-2A4E41C2A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54E309-D750-BEA8-2CA9-826C0C91FA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3C63FA-917F-EB2C-1FD9-1241F17699D2}"/>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6" name="Footer Placeholder 5">
            <a:extLst>
              <a:ext uri="{FF2B5EF4-FFF2-40B4-BE49-F238E27FC236}">
                <a16:creationId xmlns:a16="http://schemas.microsoft.com/office/drawing/2014/main" id="{61E1BEE5-6BCB-223E-A8B3-8575B55679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FE6BB4-E3F9-5FAC-8F7F-12D45CC19AD9}"/>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3745641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424AD-4F14-3993-22DF-B3BD74B070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014EEE-1464-4453-CB40-F60079BAAB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3AC13D-A155-C251-6B07-C9060458A1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903E77-44BA-AF84-50E1-AF09A8881DDE}"/>
              </a:ext>
            </a:extLst>
          </p:cNvPr>
          <p:cNvSpPr>
            <a:spLocks noGrp="1"/>
          </p:cNvSpPr>
          <p:nvPr>
            <p:ph type="dt" sz="half" idx="10"/>
          </p:nvPr>
        </p:nvSpPr>
        <p:spPr/>
        <p:txBody>
          <a:bodyPr/>
          <a:lstStyle/>
          <a:p>
            <a:fld id="{CACD284E-4146-42AD-BA4A-AA5244852F01}" type="datetimeFigureOut">
              <a:rPr lang="en-US" smtClean="0"/>
              <a:t>02-Jul-25</a:t>
            </a:fld>
            <a:endParaRPr lang="en-US"/>
          </a:p>
        </p:txBody>
      </p:sp>
      <p:sp>
        <p:nvSpPr>
          <p:cNvPr id="6" name="Footer Placeholder 5">
            <a:extLst>
              <a:ext uri="{FF2B5EF4-FFF2-40B4-BE49-F238E27FC236}">
                <a16:creationId xmlns:a16="http://schemas.microsoft.com/office/drawing/2014/main" id="{734815D3-388C-2D36-DA62-F4FECFBBB3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C177A-E1F6-D064-01D3-FDA8BFEA9C40}"/>
              </a:ext>
            </a:extLst>
          </p:cNvPr>
          <p:cNvSpPr>
            <a:spLocks noGrp="1"/>
          </p:cNvSpPr>
          <p:nvPr>
            <p:ph type="sldNum" sz="quarter" idx="12"/>
          </p:nvPr>
        </p:nvSpPr>
        <p:spPr/>
        <p:txBody>
          <a:bodyPr/>
          <a:lstStyle/>
          <a:p>
            <a:fld id="{284C51EE-7B83-4655-AF16-DFCD62F869C4}" type="slidenum">
              <a:rPr lang="en-US" smtClean="0"/>
              <a:t>‹#›</a:t>
            </a:fld>
            <a:endParaRPr lang="en-US"/>
          </a:p>
        </p:txBody>
      </p:sp>
    </p:spTree>
    <p:extLst>
      <p:ext uri="{BB962C8B-B14F-4D97-AF65-F5344CB8AC3E}">
        <p14:creationId xmlns:p14="http://schemas.microsoft.com/office/powerpoint/2010/main" val="4291105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DAED60-FC44-49F4-413A-35A0F813C7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7306F4-7750-C95B-6F14-73A50FC4B1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3BDC64-1909-6EC5-50EA-6CC2E1D45D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D284E-4146-42AD-BA4A-AA5244852F01}" type="datetimeFigureOut">
              <a:rPr lang="en-US" smtClean="0"/>
              <a:t>02-Jul-25</a:t>
            </a:fld>
            <a:endParaRPr lang="en-US"/>
          </a:p>
        </p:txBody>
      </p:sp>
      <p:sp>
        <p:nvSpPr>
          <p:cNvPr id="5" name="Footer Placeholder 4">
            <a:extLst>
              <a:ext uri="{FF2B5EF4-FFF2-40B4-BE49-F238E27FC236}">
                <a16:creationId xmlns:a16="http://schemas.microsoft.com/office/drawing/2014/main" id="{B835846C-89B1-D479-D593-4365750702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AB0B3A-4262-30D0-CB67-63C787F31C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4C51EE-7B83-4655-AF16-DFCD62F869C4}" type="slidenum">
              <a:rPr lang="en-US" smtClean="0"/>
              <a:t>‹#›</a:t>
            </a:fld>
            <a:endParaRPr lang="en-US"/>
          </a:p>
        </p:txBody>
      </p:sp>
    </p:spTree>
    <p:extLst>
      <p:ext uri="{BB962C8B-B14F-4D97-AF65-F5344CB8AC3E}">
        <p14:creationId xmlns:p14="http://schemas.microsoft.com/office/powerpoint/2010/main" val="465153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B34EED-95C4-5EE0-0026-3EFBC6C4B2D3}"/>
              </a:ext>
            </a:extLst>
          </p:cNvPr>
          <p:cNvSpPr>
            <a:spLocks noGrp="1"/>
          </p:cNvSpPr>
          <p:nvPr>
            <p:ph type="title"/>
          </p:nvPr>
        </p:nvSpPr>
        <p:spPr>
          <a:xfrm>
            <a:off x="839785" y="1322202"/>
            <a:ext cx="3932237" cy="1600200"/>
          </a:xfrm>
        </p:spPr>
        <p:txBody>
          <a:bodyPr>
            <a:normAutofit/>
          </a:bodyPr>
          <a:lstStyle/>
          <a:p>
            <a:pPr algn="ctr" rtl="1"/>
            <a:r>
              <a:rPr lang="ar-JO" sz="2800" b="1" dirty="0">
                <a:latin typeface="Sakkal Majalla" panose="02000000000000000000" pitchFamily="2" charset="-78"/>
                <a:cs typeface="Sakkal Majalla" panose="02000000000000000000" pitchFamily="2" charset="-78"/>
              </a:rPr>
              <a:t>قانون العقوبات المعدل رقم (12) لسنة 2025</a:t>
            </a:r>
            <a:endParaRPr lang="en-US" sz="2800" b="1" dirty="0">
              <a:latin typeface="Sakkal Majalla" panose="02000000000000000000" pitchFamily="2" charset="-78"/>
              <a:cs typeface="Sakkal Majalla" panose="02000000000000000000" pitchFamily="2" charset="-78"/>
            </a:endParaRPr>
          </a:p>
        </p:txBody>
      </p:sp>
      <p:pic>
        <p:nvPicPr>
          <p:cNvPr id="8" name="Content Placeholder 7">
            <a:extLst>
              <a:ext uri="{FF2B5EF4-FFF2-40B4-BE49-F238E27FC236}">
                <a16:creationId xmlns:a16="http://schemas.microsoft.com/office/drawing/2014/main" id="{62A8272F-55AE-3D39-E48C-5064D8D910AF}"/>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6200776" y="2314575"/>
            <a:ext cx="3932236" cy="3738409"/>
          </a:xfrm>
        </p:spPr>
      </p:pic>
      <p:sp>
        <p:nvSpPr>
          <p:cNvPr id="6" name="Text Placeholder 5">
            <a:extLst>
              <a:ext uri="{FF2B5EF4-FFF2-40B4-BE49-F238E27FC236}">
                <a16:creationId xmlns:a16="http://schemas.microsoft.com/office/drawing/2014/main" id="{A6D276E2-5D03-0204-20BF-527160017D26}"/>
              </a:ext>
            </a:extLst>
          </p:cNvPr>
          <p:cNvSpPr>
            <a:spLocks noGrp="1"/>
          </p:cNvSpPr>
          <p:nvPr>
            <p:ph type="body" sz="half" idx="2"/>
          </p:nvPr>
        </p:nvSpPr>
        <p:spPr>
          <a:xfrm>
            <a:off x="839786" y="2922402"/>
            <a:ext cx="3932237" cy="3564123"/>
          </a:xfrm>
        </p:spPr>
        <p:txBody>
          <a:bodyPr>
            <a:normAutofit/>
          </a:bodyPr>
          <a:lstStyle/>
          <a:p>
            <a:pPr algn="just" rtl="1"/>
            <a:r>
              <a:rPr lang="ar-JO" sz="2800" b="1" dirty="0">
                <a:latin typeface="Sakkal Majalla" panose="02000000000000000000" pitchFamily="2" charset="-78"/>
                <a:cs typeface="Sakkal Majalla" panose="02000000000000000000" pitchFamily="2" charset="-78"/>
              </a:rPr>
              <a:t>نُشر</a:t>
            </a:r>
            <a:r>
              <a:rPr lang="ar-JO" sz="2400" dirty="0">
                <a:latin typeface="Sakkal Majalla" panose="02000000000000000000" pitchFamily="2" charset="-78"/>
                <a:cs typeface="Sakkal Majalla" panose="02000000000000000000" pitchFamily="2" charset="-78"/>
              </a:rPr>
              <a:t> قانون العقوبات المُعدل في الجريدة الرسمية بتاريخ 16/06/2025. العدد رقم (5996) ويُقرأ مع القانون رقم (16) لسنة 1960 وما طرأ عليه من تعديل قانونًا واحدًا، ويعمل به من تاريخ نشره في الجريدة الرسمية. </a:t>
            </a:r>
          </a:p>
          <a:p>
            <a:pPr algn="just" rtl="1">
              <a:lnSpc>
                <a:spcPct val="100000"/>
              </a:lnSpc>
            </a:pPr>
            <a:r>
              <a:rPr lang="ar-JO" sz="2800" b="1" dirty="0">
                <a:latin typeface="Sakkal Majalla" panose="02000000000000000000" pitchFamily="2" charset="-78"/>
                <a:cs typeface="Sakkal Majalla" panose="02000000000000000000" pitchFamily="2" charset="-78"/>
              </a:rPr>
              <a:t>يأتي</a:t>
            </a:r>
            <a:r>
              <a:rPr lang="ar-JO" sz="2400" dirty="0">
                <a:latin typeface="Sakkal Majalla" panose="02000000000000000000" pitchFamily="2" charset="-78"/>
                <a:cs typeface="Sakkal Majalla" panose="02000000000000000000" pitchFamily="2" charset="-78"/>
              </a:rPr>
              <a:t> هذا الدليل لغايات مقارنة النصوص السابقة واللاحقة للتعديل مع الحفاظ على النصوص التي لم يتم تعديلها داخل مواد التعديل.</a:t>
            </a:r>
            <a:endParaRPr lang="en-US"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F718A49E-4ADE-0F1C-24BC-EF31F0CD85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33774" y="238124"/>
            <a:ext cx="4810125" cy="1362075"/>
          </a:xfrm>
          <a:prstGeom prst="rect">
            <a:avLst/>
          </a:prstGeom>
        </p:spPr>
      </p:pic>
    </p:spTree>
    <p:extLst>
      <p:ext uri="{BB962C8B-B14F-4D97-AF65-F5344CB8AC3E}">
        <p14:creationId xmlns:p14="http://schemas.microsoft.com/office/powerpoint/2010/main" val="3022471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BA34A-39A6-E793-6C09-13A20FD945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9935C-0EE4-7A99-0765-D1EBEE6D0FDA}"/>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834EBA95-17AD-AFDD-800B-A2F845539BE4}"/>
              </a:ext>
            </a:extLst>
          </p:cNvPr>
          <p:cNvSpPr>
            <a:spLocks noGrp="1"/>
          </p:cNvSpPr>
          <p:nvPr>
            <p:ph type="body" idx="1"/>
          </p:nvPr>
        </p:nvSpPr>
        <p:spPr/>
        <p:txBody>
          <a:bodyPr>
            <a:normAutofit lnSpcReduction="10000"/>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AA0FCEC7-6A8B-D904-129F-2BB2C525D4EC}"/>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(8): تسري على بدائل العقوبات السالبة للحرية سائر الأحكام المقررة للعقوبة الأصلية ولا يحول تنفيذ بديل العقوبة دون تنفيذ العقوبات التكميلية أو التدابير الاحترازية أو الغرامات المحكوم بها أو </a:t>
            </a:r>
            <a:r>
              <a:rPr lang="ar-JO" sz="2000" dirty="0" err="1">
                <a:solidFill>
                  <a:srgbClr val="FF0000"/>
                </a:solidFill>
                <a:latin typeface="Sakkal Majalla" panose="02000000000000000000" pitchFamily="2" charset="-78"/>
                <a:cs typeface="Sakkal Majalla" panose="02000000000000000000" pitchFamily="2" charset="-78"/>
              </a:rPr>
              <a:t>الإلزامات</a:t>
            </a:r>
            <a:r>
              <a:rPr lang="ar-JO" sz="2000" dirty="0">
                <a:solidFill>
                  <a:srgbClr val="FF0000"/>
                </a:solidFill>
                <a:latin typeface="Sakkal Majalla" panose="02000000000000000000" pitchFamily="2" charset="-78"/>
                <a:cs typeface="Sakkal Majalla" panose="02000000000000000000" pitchFamily="2" charset="-78"/>
              </a:rPr>
              <a:t> المدنية.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(9):  لغايات تنظيم تقرير الحالة الاجتماعية يجوز مقابلة المحكوم عليه عن بعد باستخدام الوسائل الإلكترونية.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على الرغم مما ورد في هذا القانون لا تستبدل العقوبة السالبة للحرية في الجرائم التالية:</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74365CBC-7878-FF29-384A-CB37B7A7979B}"/>
              </a:ext>
            </a:extLst>
          </p:cNvPr>
          <p:cNvSpPr>
            <a:spLocks noGrp="1"/>
          </p:cNvSpPr>
          <p:nvPr>
            <p:ph type="body" sz="quarter" idx="3"/>
          </p:nvPr>
        </p:nvSpPr>
        <p:spPr/>
        <p:txBody>
          <a:bodyPr>
            <a:normAutofit lnSpcReduction="10000"/>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r>
              <a:rPr lang="ar-JO" dirty="0">
                <a:latin typeface="Sakkal Majalla" panose="02000000000000000000" pitchFamily="2" charset="-78"/>
                <a:cs typeface="Sakkal Majalla" panose="02000000000000000000" pitchFamily="2" charset="-78"/>
              </a:rPr>
              <a:t>)</a:t>
            </a:r>
            <a:endParaRPr lang="en-US"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0934E610-D7C8-C373-98A4-BCE3FAC8895C}"/>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75B026B9-235B-859C-55C0-CE68F37988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2619243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F693B-AC83-2658-9E73-7ED63E2CC2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2B65E-1888-A958-0F86-63D7F4E1D8B5}"/>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13CF1DE0-6A6C-8AFB-17EA-87947D2A41CA}"/>
              </a:ext>
            </a:extLst>
          </p:cNvPr>
          <p:cNvSpPr>
            <a:spLocks noGrp="1"/>
          </p:cNvSpPr>
          <p:nvPr>
            <p:ph type="body" idx="1"/>
          </p:nvPr>
        </p:nvSpPr>
        <p:spPr/>
        <p:txBody>
          <a:bodyPr>
            <a:normAutofit lnSpcReduction="10000"/>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D0AF6D2B-8F8A-ECF0-CEA3-373CBFC4CB59}"/>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(أ): الجنايات الواقعة على أمن الدولة.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(ب):جنايات تزوير البنكنوت والجنايات المتصلة بالمسكوكات.</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(ج): الجنايات الواقعة على الأشخاص ما لم تقترن بالصفح أو إسقاط الحق الشخصي.</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(د): الجنايات المخلة بواجبات الوظيفة العامة.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(هــ): جنايات الاغتصاب وهتك العرض والخطف الجنائي.</a:t>
            </a:r>
          </a:p>
          <a:p>
            <a:pPr marL="457200" indent="-457200" algn="just" rtl="1">
              <a:buFont typeface="+mj-lt"/>
              <a:buAutoNum type="arabicPeriod"/>
            </a:pPr>
            <a:endParaRPr lang="ar-JO" sz="2200" dirty="0">
              <a:solidFill>
                <a:srgbClr val="FF0000"/>
              </a:solidFill>
              <a:latin typeface="Sakkal Majalla" panose="02000000000000000000" pitchFamily="2" charset="-78"/>
              <a:cs typeface="Sakkal Majalla" panose="02000000000000000000" pitchFamily="2" charset="-78"/>
            </a:endParaRPr>
          </a:p>
          <a:p>
            <a:pPr marL="457200" indent="-457200" algn="just" rtl="1">
              <a:buFont typeface="+mj-lt"/>
              <a:buAutoNum type="arabicPeriod"/>
            </a:pPr>
            <a:endParaRPr lang="en-US" sz="22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7D96F271-A96C-DAE8-50B2-E4F59928EEF5}"/>
              </a:ext>
            </a:extLst>
          </p:cNvPr>
          <p:cNvSpPr>
            <a:spLocks noGrp="1"/>
          </p:cNvSpPr>
          <p:nvPr>
            <p:ph type="body" sz="quarter" idx="3"/>
          </p:nvPr>
        </p:nvSpPr>
        <p:spPr/>
        <p:txBody>
          <a:bodyPr>
            <a:normAutofit lnSpcReduction="10000"/>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r>
              <a:rPr lang="ar-JO" dirty="0">
                <a:latin typeface="Sakkal Majalla" panose="02000000000000000000" pitchFamily="2" charset="-78"/>
                <a:cs typeface="Sakkal Majalla" panose="02000000000000000000" pitchFamily="2" charset="-78"/>
              </a:rPr>
              <a:t>)</a:t>
            </a:r>
            <a:endParaRPr lang="en-US"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16D4B428-10C9-4A23-6A78-1DEAC14248EC}"/>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3920D537-0BBA-2D18-5B03-9A9D9F5EE8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473601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C16B9-8638-798F-7ABB-21FAA60231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971F68-3416-681E-0F21-9A34EB5B75C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A75CBA74-F661-EA40-9DAC-49DA3673351F}"/>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B0EF4DED-A3E9-A16C-64DE-20E005E14F13}"/>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(و): جرائم التعذيب المنصوص عليها في المادة (208) من هذا القانون.</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(ز):  الجرائم المنصوص عليها في قانون منع الإرهاب.</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(ح): الجنايات المنصوص عليها في قانون المخدرات والمؤثرات العقلية.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(ط): الجرائم المنصوص عليها في قانون حماية أسرار ووثائق الدولة.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(ي):  الجنايات المنصوص عليها في قانون مكافحة غسل الأموال وتمويل الإرهاب.</a:t>
            </a:r>
          </a:p>
          <a:p>
            <a:pPr marL="457200" indent="-457200" algn="just" rtl="1">
              <a:buFont typeface="+mj-lt"/>
              <a:buAutoNum type="arabicPeriod"/>
            </a:pPr>
            <a:endParaRPr lang="ar-JO" sz="2000" dirty="0">
              <a:solidFill>
                <a:srgbClr val="FF0000"/>
              </a:solidFill>
              <a:latin typeface="Sakkal Majalla" panose="02000000000000000000" pitchFamily="2" charset="-78"/>
              <a:cs typeface="Sakkal Majalla" panose="02000000000000000000" pitchFamily="2" charset="-78"/>
            </a:endParaRPr>
          </a:p>
          <a:p>
            <a:pPr marL="457200" indent="-457200" algn="just" rtl="1">
              <a:buFont typeface="+mj-lt"/>
              <a:buAutoNum type="arabicPeriod"/>
            </a:pP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0754035C-6517-C3CD-4D6B-2447D714D35A}"/>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DC7B88B7-D09D-CC51-73A1-D186F5A8DA15}"/>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FE8DEE18-D2B1-9B35-C0DE-38E086BC74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475299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4AB81-025F-63E4-42DA-9AAB9FB1C0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075FF-E9F9-9588-6292-71BF56E57E3C}"/>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61019C86-B2BF-A5B5-2A0A-54E0965D1D90}"/>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9AAB56D0-D585-D9A9-28B5-CA291690A1B2}"/>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(10)، الفرع (ك):  الجرائم المنصوص عليها في قانون العقوبات العسكري وقانون خدمة العلم والخدمة الاحتياطية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(11)، الفرع (أ): تكون القرارات الصادرة في طلبات استبدال العقوبات السالبة للحرية قابلة للطعن لدى المحكمة المختصة وفقاً للأصول والمواعيد المقررة قانوناً.</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(11)، الفرع (ب):  للمشتكي أو المدعي بالحق الشخصي الطلب من النيابة العامة الطعن في قرار قبول طلب الاستبدال مع بيان الأسباب.</a:t>
            </a:r>
          </a:p>
          <a:p>
            <a:pPr marL="457200" indent="-457200" algn="just" rtl="1">
              <a:buFont typeface="+mj-lt"/>
              <a:buAutoNum type="arabicPeriod"/>
            </a:pP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5630518D-685A-1970-3A5E-E84E45FF443A}"/>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5F97F077-B5CD-3113-59C6-CFDB7698177B}"/>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75B87F87-FD3D-EE49-FD27-9A6D30A075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2901233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8494-4205-DFCB-8F3A-78510328A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409F6-3DD5-FC78-00E1-19A3F38E36F7}"/>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7D94079F-5C6D-392D-831E-495966F8DB77}"/>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ثانيًا)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98E4FF47-DB69-C0CC-45D8-28B827C9EB93}"/>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 </a:t>
            </a:r>
            <a:r>
              <a:rPr lang="ar-JO" sz="2000" dirty="0">
                <a:latin typeface="Sakkal Majalla" panose="02000000000000000000" pitchFamily="2" charset="-78"/>
                <a:cs typeface="Sakkal Majalla" panose="02000000000000000000" pitchFamily="2" charset="-78"/>
              </a:rPr>
              <a:t>يتولى قاضي تنفيذ العقوبة تنفيذ بدائل العقوبات المحكوم بها </a:t>
            </a:r>
            <a:r>
              <a:rPr lang="ar-JO" sz="2000" dirty="0">
                <a:solidFill>
                  <a:srgbClr val="FF0000"/>
                </a:solidFill>
                <a:latin typeface="Sakkal Majalla" panose="02000000000000000000" pitchFamily="2" charset="-78"/>
                <a:cs typeface="Sakkal Majalla" panose="02000000000000000000" pitchFamily="2" charset="-78"/>
              </a:rPr>
              <a:t>وله اتخاذ الإجراءات والتدابير التي يراها مناسبة للتحقق من التزام المحكوم عليه بتنفيذ البدائل المحكوم بها.</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(4):  في غير الحالات المنصوص عليها في الفقرة (3) من هذه المادة يحيل قاضي تنفيذ العقوبة ملف الدعوى إلى المحكمة التي أصدرت الحكم للنظر في إلغاء بديل العقوبة السالبة للحرية وتنفيذ الحكم المقضي به وفي كل الأحوال تحتسب المدة التي أمضاها المحكوم عليه في تنفيذ البديل بالأيام أما الخدمة المجتمعية فتحتسب كل خمس ساعات منها يوم حبس.</a:t>
            </a:r>
            <a:endParaRPr lang="en-US" sz="2000" dirty="0">
              <a:latin typeface="Sakkal Majalla" panose="02000000000000000000" pitchFamily="2" charset="-78"/>
              <a:cs typeface="Sakkal Majalla" panose="02000000000000000000" pitchFamily="2" charset="-78"/>
            </a:endParaRPr>
          </a:p>
          <a:p>
            <a:pPr marL="457200" indent="-457200" algn="just" rtl="1">
              <a:buFont typeface="+mj-lt"/>
              <a:buAutoNum type="arabicPeriod"/>
            </a:pPr>
            <a:endParaRPr lang="ar-JO" sz="22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12318B26-BE91-230D-4CAC-D99344DECF6F}"/>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ثانيًا)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019D190A-BA99-BAE5-C6EA-8600CF0F9E31}"/>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(1): يتولى قاضي تنفيذ العقوبة تنفيذ بدائل العقوبات المحكوم بها.</a:t>
            </a:r>
          </a:p>
          <a:p>
            <a:pPr algn="just" rtl="1"/>
            <a:r>
              <a:rPr lang="ar-JO" sz="2000" dirty="0">
                <a:latin typeface="Sakkal Majalla" panose="02000000000000000000" pitchFamily="2" charset="-78"/>
                <a:cs typeface="Sakkal Majalla" panose="02000000000000000000" pitchFamily="2" charset="-78"/>
              </a:rPr>
              <a:t>الفقرة (2): تتولى وزارة العدل الإشراف على تنفيـذ بـدائل العقوبـات المحكوم بها.</a:t>
            </a:r>
          </a:p>
          <a:p>
            <a:pPr algn="just" rtl="1"/>
            <a:r>
              <a:rPr lang="ar-JO" sz="2000" dirty="0">
                <a:latin typeface="Sakkal Majalla" panose="02000000000000000000" pitchFamily="2" charset="-78"/>
                <a:cs typeface="Sakkal Majalla" panose="02000000000000000000" pitchFamily="2" charset="-78"/>
              </a:rPr>
              <a:t>الفقرة (3): لقاضـي تنفيذ العقوبة استبدال أي من البدائل المحكوم بها ببدائل أخرى من المنصوص عليها في المادة (25 مكررة) أو إنقاص أو زيادة مدة البديل المحكوم بـه ضمن حدود المدة المقررة للبديل ذاته وذلك في الحالات التالية:-</a:t>
            </a:r>
          </a:p>
        </p:txBody>
      </p:sp>
      <p:pic>
        <p:nvPicPr>
          <p:cNvPr id="9" name="Picture 8">
            <a:extLst>
              <a:ext uri="{FF2B5EF4-FFF2-40B4-BE49-F238E27FC236}">
                <a16:creationId xmlns:a16="http://schemas.microsoft.com/office/drawing/2014/main" id="{B6A0B083-B688-6655-73B4-837DB76BEB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435248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998F4-0E47-05AD-DB3D-7F1B3AF1F3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36BF97-CC7C-0128-342E-ED312A8062A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67726DFB-5E29-8A31-DC7A-3BCD0AC4DB33}"/>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ثانيًا)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5F7EFF73-D352-AAA5-C15E-92E730452E0B}"/>
              </a:ext>
            </a:extLst>
          </p:cNvPr>
          <p:cNvSpPr>
            <a:spLocks noGrp="1"/>
          </p:cNvSpPr>
          <p:nvPr>
            <p:ph sz="half" idx="2"/>
          </p:nvPr>
        </p:nvSpPr>
        <p:spPr/>
        <p:txBody>
          <a:bodyPr>
            <a:normAutofit fontScale="92500"/>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 </a:t>
            </a:r>
            <a:r>
              <a:rPr lang="ar-JO" sz="2000" dirty="0">
                <a:latin typeface="Sakkal Majalla" panose="02000000000000000000" pitchFamily="2" charset="-78"/>
                <a:cs typeface="Sakkal Majalla" panose="02000000000000000000" pitchFamily="2" charset="-78"/>
              </a:rPr>
              <a:t>يتولى قاضي تنفيذ العقوبة تنفيذ بدائل العقوبات المحكوم بها </a:t>
            </a:r>
            <a:r>
              <a:rPr lang="ar-JO" sz="2000" dirty="0">
                <a:solidFill>
                  <a:srgbClr val="FF0000"/>
                </a:solidFill>
                <a:latin typeface="Sakkal Majalla" panose="02000000000000000000" pitchFamily="2" charset="-78"/>
                <a:cs typeface="Sakkal Majalla" panose="02000000000000000000" pitchFamily="2" charset="-78"/>
              </a:rPr>
              <a:t>وله اتخاذ الإجراءات والتدابير التي يراها مناسبة للتحقق من التزام المحكوم عليه بتنفيذ البدائل المحكوم بها.</a:t>
            </a:r>
          </a:p>
          <a:p>
            <a:pPr algn="just" rtl="1"/>
            <a:r>
              <a:rPr lang="ar-JO" sz="2000" dirty="0">
                <a:solidFill>
                  <a:srgbClr val="FF0000"/>
                </a:solidFill>
                <a:latin typeface="Sakkal Majalla" panose="02000000000000000000" pitchFamily="2" charset="-78"/>
                <a:cs typeface="Sakkal Majalla" panose="02000000000000000000" pitchFamily="2" charset="-78"/>
              </a:rPr>
              <a:t>لم يرد اي تعديل على الفقرة 2 و 3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(4):  في غير الحالات المنصوص عليها في الفقرة (3) من هذه المادة يحيل قاضي تنفيذ العقوبة ملف الدعوى إلى المحكمة التي أصدرت الحكم للنظر في إلغاء بديل العقوبة السالبة للحرية وتنفيذ الحكم المقضي به وفي كل الأحوال تحتسب المدة التي أمضاها المحكوم عليه في تنفيذ البديل بالأيام أما الخدمة المجتمعية فتحتسب كل خمس ساعات منها يوم حبس.</a:t>
            </a:r>
            <a:endParaRPr lang="en-US" sz="2000" dirty="0">
              <a:latin typeface="Sakkal Majalla" panose="02000000000000000000" pitchFamily="2" charset="-78"/>
              <a:cs typeface="Sakkal Majalla" panose="02000000000000000000" pitchFamily="2" charset="-78"/>
            </a:endParaRPr>
          </a:p>
          <a:p>
            <a:pPr marL="457200" indent="-457200" algn="just" rtl="1">
              <a:buFont typeface="+mj-lt"/>
              <a:buAutoNum type="arabicPeriod"/>
            </a:pP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335B1E6E-26FB-6B48-0E6C-4D2B84B4290A}"/>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ثانيًا)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F957B164-D854-3992-3953-4DD961592EDB}"/>
              </a:ext>
            </a:extLst>
          </p:cNvPr>
          <p:cNvSpPr>
            <a:spLocks noGrp="1"/>
          </p:cNvSpPr>
          <p:nvPr>
            <p:ph sz="quarter" idx="4"/>
          </p:nvPr>
        </p:nvSpPr>
        <p:spPr/>
        <p:txBody>
          <a:bodyPr>
            <a:normAutofit fontScale="92500"/>
          </a:bodyPr>
          <a:lstStyle/>
          <a:p>
            <a:pPr algn="just" rtl="1"/>
            <a:r>
              <a:rPr lang="ar-JO" sz="2200" dirty="0">
                <a:latin typeface="Sakkal Majalla" panose="02000000000000000000" pitchFamily="2" charset="-78"/>
                <a:cs typeface="Sakkal Majalla" panose="02000000000000000000" pitchFamily="2" charset="-78"/>
              </a:rPr>
              <a:t>الفقرة (3)، الفرع (أ):  بناء على تقرير الحالة الاجتماعية وتقارير المتابعة الدورية للمحكوم عليه.</a:t>
            </a:r>
          </a:p>
          <a:p>
            <a:pPr algn="just" rtl="1"/>
            <a:r>
              <a:rPr lang="ar-JO" sz="2200" dirty="0">
                <a:latin typeface="Sakkal Majalla" panose="02000000000000000000" pitchFamily="2" charset="-78"/>
                <a:cs typeface="Sakkal Majalla" panose="02000000000000000000" pitchFamily="2" charset="-78"/>
              </a:rPr>
              <a:t>الفقرة (3)، الفرع (ب): إذا لـم ينفـذ المحكوم عليـه بـدائل العقوبات السالبة للحريـة أو قصر في تنفيذها لسبب لا يـد لـه فيـه أو أبدى عذراً مقبولاً لذلك.</a:t>
            </a:r>
          </a:p>
          <a:p>
            <a:pPr algn="just" rtl="1"/>
            <a:r>
              <a:rPr lang="ar-JO" sz="2200" dirty="0">
                <a:latin typeface="Sakkal Majalla" panose="02000000000000000000" pitchFamily="2" charset="-78"/>
                <a:cs typeface="Sakkal Majalla" panose="02000000000000000000" pitchFamily="2" charset="-78"/>
              </a:rPr>
              <a:t>الفقرة (4): فـي غيـر الـحـالات المنصوص عليهـا فـي الفقـرة (3) مـن هذه المـادة يحيـل قاضي تنفيذ العقوبـة مـلـف الـدعوى إلـى المحكمة التي أصدرت الحكم في الجنح للنظر في إلغاء البديل والحكم بالعقوبة السالبة للحرية المقررة قانوناً للجريمة أو إلى المحكمة التي أصدرت الحكم في الجنايات للنظر في تنفيذ الحكم المقضـي بـه، وفي كل الأحوال تحتسب المدة التي أمضاها المحكوم عليه في تنفيذ البديل بواقع خمس ساعات عن كل يوم حبس.</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5FA6A508-5BF3-6895-258B-F4195249E9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758074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72BD0-9352-EE3C-6B41-B838C3C9C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83B6E8-0756-0FC4-748E-C9C18E6073E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65A29FFD-8F31-47DF-A286-AB6AC7F29363}"/>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ثانيًا)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0C4FAF3A-0C97-8A31-03C8-F033C358FD6D}"/>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(5): يعاقب بالحبس مدة لا تزيد على سنة أو بغرامة لا تتجاوز مائتي دينار أو بكلتا العقوبتين كل من عبث أو أتلف الأدوات المستخدمة لتنفيذ بدائل العقوبات السالبة للحرية بقصد التخلص من التدبير أو التدابير المفروضة عليه، ويغرم قيمتها بناء على تقرير بتقدير القيمة يصدر عن وزارة العدل.</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(6):  تحدد وسائل وآليات تنفيذ بدائل العقوبات السالبة للحرية بما فـي ذلـك وسـائل المراقبة الإلكترونية بمقتضـى نظـام يصـدر لهذه الغاية.</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D4897BF4-D918-4AD7-D7FA-3CF1B0AC2CA1}"/>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ثانيًا)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38445C67-63D4-1A76-C65E-74E0ACF8EC4E}"/>
              </a:ext>
            </a:extLst>
          </p:cNvPr>
          <p:cNvSpPr>
            <a:spLocks noGrp="1"/>
          </p:cNvSpPr>
          <p:nvPr>
            <p:ph sz="quarter" idx="4"/>
          </p:nvPr>
        </p:nvSpPr>
        <p:spPr/>
        <p:txBody>
          <a:bodyPr>
            <a:normAutofit/>
          </a:bodyPr>
          <a:lstStyle/>
          <a:p>
            <a:pPr algn="just" rtl="1"/>
            <a:r>
              <a:rPr lang="ar-JO" sz="2000" strike="sngStrike" dirty="0">
                <a:latin typeface="Sakkal Majalla" panose="02000000000000000000" pitchFamily="2" charset="-78"/>
                <a:cs typeface="Sakkal Majalla" panose="02000000000000000000" pitchFamily="2" charset="-78"/>
              </a:rPr>
              <a:t>الفقرة (5): </a:t>
            </a:r>
            <a:r>
              <a:rPr lang="ar-JO" sz="2000" dirty="0">
                <a:latin typeface="Sakkal Majalla" panose="02000000000000000000" pitchFamily="2" charset="-78"/>
                <a:cs typeface="Sakkal Majalla" panose="02000000000000000000" pitchFamily="2" charset="-78"/>
              </a:rPr>
              <a:t>تحدد وسائل وآليات تنفيذ بدائل العقوبات السالبة للحرية بما فـي ذلـك وسـائل المراقبة الإلكترونية بمقتضـى نظـام يصـدر لهذه الغاية.</a:t>
            </a:r>
          </a:p>
          <a:p>
            <a:pPr marL="0" indent="0" algn="ctr" rtl="1">
              <a:buNone/>
            </a:pPr>
            <a:endParaRPr lang="ar-JO" sz="20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F3B26F97-DFCB-F75B-F213-C3B8FF7FD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2084326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6F993-1BA4-F8DD-E80F-612D8CBF6A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4CFB22-E83E-3062-8708-52FD9C70B45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BCBF7776-F9F3-5828-23D7-FFA3DFC98B4A}"/>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(27)</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FD41E209-F914-88C7-E180-F1E2414BBD34}"/>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تعديل على الفقرة رقم 1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الفرع (أ): إذا حكم على شخص بالحبس مدة لا تزيد على ستة أشهر تبقى من مدة محكوميته الجاري تنفيذها مثل هذه المدة فللمحكمة التي أصدرت الحكم أن تحوّل مدة الحبس إلى الغرامة على أساس أربعة دنانير عن كل يوم وذلك إذا اقتنعت بأن الغرامة عقوبة كافية للجريمة التي أدين بها المحكوم عليه.</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الفرع (ب): تكون قيمة الغرامة دينارين عن كل يوم في حال الصفح او إسقاط الحق الشخصي أو دفع قيمة الادعاء بالحق الشخصي.</a:t>
            </a: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C1401F8D-35AD-646A-756E-12D643F3B93E}"/>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(27)</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EE15809A-0B5F-2EA9-6695-400500CDC911}"/>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(1): يجوز للمحكمة أن تأمر بمنح المحكوم عليه بالحبس معاملة خاصة وفق الأحكام الواردة في قانون مراكز الإصلاح والتأهيل.</a:t>
            </a:r>
          </a:p>
          <a:p>
            <a:pPr algn="just" rtl="1"/>
            <a:r>
              <a:rPr lang="ar-JO" sz="2000" strike="sngStrike" dirty="0">
                <a:latin typeface="Sakkal Majalla" panose="02000000000000000000" pitchFamily="2" charset="-78"/>
                <a:cs typeface="Sakkal Majalla" panose="02000000000000000000" pitchFamily="2" charset="-78"/>
              </a:rPr>
              <a:t>الفقرة (2):  إذا حكم على شخص بالحبس مدة لا تزيد على ثلاثة أشهر يجوز للمحكمة التي أصدرت الحكم أن تحول مدة الحبس إلى الغرامة على أساس دينارين عن كل يوم وذلك إذا اقتنعت بان الغرامة عقوبة كافية للجريمة التي أدين بها ذلك الشخص.</a:t>
            </a:r>
          </a:p>
          <a:p>
            <a:pPr marL="0" indent="0" algn="ctr" rtl="1">
              <a:buNone/>
            </a:pPr>
            <a:endParaRPr lang="ar-JO" sz="20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5E60683A-6997-1817-272E-ED29E5155E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2335092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DAB56-983F-FB7F-5EB4-08A8B7714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D6B59D-DEF6-7A2C-6965-0AA9FA8E694A}"/>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24124BE8-64BA-5A44-704E-B6D3B82A75EE}"/>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(27)</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83A506D7-2433-013F-675A-D8F55D492C4E}"/>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(3): مع مراعاة ما ورد في الفقرتين (2) و (4) من هذه المادة تحول عقوبة الحبس إلى الغرامة عند طلب المحكوم عليه بقرار من المحكمة بعد اكتساب الحكم الدرجة القطعية في حال صفح الفريق المتضرر أو إسقاط الحق الشخصي أو دفع قيمة الادعاء بالحق الشخصي في الجرائم التالية: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(3)، الفرع (أ): الجنح التي تتوقف الملاحقة بها على الشكوى أو الادعاء بالحق الشخصي.</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(3)، الفرع (ب): الجنح المنصوص عليها في الفقرة (2) من المادة (52) من هذا القانون.</a:t>
            </a: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0199D74D-DC8D-B8A7-327A-2E46960EE75A}"/>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(27)</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6F9C9A1B-8911-0DCD-FB43-C58698D3C654}"/>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a:t>
            </a:r>
            <a:r>
              <a:rPr lang="ar-JO" sz="2000" strike="sngStrike" dirty="0">
                <a:solidFill>
                  <a:srgbClr val="FF0000"/>
                </a:solidFill>
                <a:latin typeface="Sakkal Majalla" panose="02000000000000000000" pitchFamily="2" charset="-78"/>
                <a:cs typeface="Sakkal Majalla" panose="02000000000000000000" pitchFamily="2" charset="-78"/>
              </a:rPr>
              <a:t>34</a:t>
            </a:r>
            <a:r>
              <a:rPr lang="ar-JO" sz="2000" dirty="0">
                <a:latin typeface="Sakkal Majalla" panose="02000000000000000000" pitchFamily="2" charset="-78"/>
                <a:cs typeface="Sakkal Majalla" panose="02000000000000000000" pitchFamily="2" charset="-78"/>
              </a:rPr>
              <a:t>): إذا كان المحكوم عليهما بعقوبة الحبس مدة لا تزيد على سنتين زوجين قبل وقوع الجرم فيجوز للمحكمة بناءً على طلبهما ولسبب مبرر أن تقضي بتنفيذ العقوبة بحقهما على التوالي على ان يكون لهما محل إقامة ثابت ومعروف في المملكة.</a:t>
            </a:r>
          </a:p>
        </p:txBody>
      </p:sp>
      <p:pic>
        <p:nvPicPr>
          <p:cNvPr id="9" name="Picture 8">
            <a:extLst>
              <a:ext uri="{FF2B5EF4-FFF2-40B4-BE49-F238E27FC236}">
                <a16:creationId xmlns:a16="http://schemas.microsoft.com/office/drawing/2014/main" id="{3626DF03-20CD-1DEF-FA40-6668928100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2305969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50309-B9F9-62F2-2268-081330E0DA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CFC6C-DC38-B161-1612-6B417CB6E429}"/>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68423350-C188-9258-1240-7FCBD0E28BEF}"/>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(27)</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BD41F66F-4676-5A88-BD9C-099CD8895819}"/>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(5): تكون القرارات الصادرة في طلبات استبدال أو تحويل الحبس إلى الغرامة قابلة للطعن وفقاً للأصول والمواعيد المقررة قانوناً.</a:t>
            </a: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48C7AD93-783F-EE2A-FD93-A74A8079B139}"/>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(27)</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295FE9AA-D655-F197-F611-5B3B64D9E38F}"/>
              </a:ext>
            </a:extLst>
          </p:cNvPr>
          <p:cNvSpPr>
            <a:spLocks noGrp="1"/>
          </p:cNvSpPr>
          <p:nvPr>
            <p:ph sz="quarter" idx="4"/>
          </p:nvPr>
        </p:nvSpPr>
        <p:spPr/>
        <p:txBody>
          <a:bodyPr>
            <a:normAutofit/>
          </a:bodyPr>
          <a:lstStyle/>
          <a:p>
            <a:pPr marL="0" indent="0" algn="just" rtl="1">
              <a:buNone/>
            </a:pPr>
            <a:r>
              <a:rPr lang="ar-JO" sz="2000" dirty="0">
                <a:latin typeface="Sakkal Majalla" panose="02000000000000000000" pitchFamily="2" charset="-78"/>
                <a:cs typeface="Sakkal Majalla" panose="02000000000000000000" pitchFamily="2" charset="-78"/>
              </a:rPr>
              <a:t>الفقرة (4): إذا كان المحكوم عليهما بعقوبة الحبس مدة لا تزيد على سنتين زوجين قبل وقوع الجرم فيجوز للمحكمة بناءً على طلبهما ولسبب مبرر أن تقضي بتنفيذ العقوبة بحقهما على التوالي على ان يكون لهما محل إقامة ثابت ومعروف في المملكة.</a:t>
            </a:r>
          </a:p>
          <a:p>
            <a:pPr marL="0" indent="0" algn="just"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C44F3EC8-5891-0D67-5ED8-143F6A2C6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378678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64E67-A2FF-7ACE-B546-9B579B834F4C}"/>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5E5150F9-4E0D-04E4-05E1-9E4B3FC1B4F5}"/>
              </a:ext>
            </a:extLst>
          </p:cNvPr>
          <p:cNvSpPr>
            <a:spLocks noGrp="1"/>
          </p:cNvSpPr>
          <p:nvPr>
            <p:ph type="body" idx="1"/>
          </p:nvPr>
        </p:nvSpPr>
        <p:spPr>
          <a:xfrm>
            <a:off x="839788" y="1514807"/>
            <a:ext cx="5157787" cy="733093"/>
          </a:xfrm>
        </p:spPr>
        <p:txBody>
          <a:bodyPr>
            <a:normAutofit lnSpcReduction="10000"/>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995A5363-F8C7-EBE5-1341-98A09947A2BF}"/>
              </a:ext>
            </a:extLst>
          </p:cNvPr>
          <p:cNvSpPr>
            <a:spLocks noGrp="1"/>
          </p:cNvSpPr>
          <p:nvPr>
            <p:ph sz="half" idx="2"/>
          </p:nvPr>
        </p:nvSpPr>
        <p:spPr/>
        <p:txBody>
          <a:bodyPr>
            <a:normAutofit fontScale="92500"/>
          </a:bodyPr>
          <a:lstStyle/>
          <a:p>
            <a:pPr algn="just" rtl="1"/>
            <a:r>
              <a:rPr lang="ar-JO" sz="2200" dirty="0">
                <a:latin typeface="Sakkal Majalla" panose="02000000000000000000" pitchFamily="2" charset="-78"/>
                <a:cs typeface="Sakkal Majalla" panose="02000000000000000000" pitchFamily="2" charset="-78"/>
              </a:rPr>
              <a:t>الغرامة ، هي إلزام المحكوم عليه بأن يدفع الى خزينة </a:t>
            </a:r>
            <a:r>
              <a:rPr lang="ar-JO" sz="2200" dirty="0">
                <a:solidFill>
                  <a:srgbClr val="FF0000"/>
                </a:solidFill>
                <a:latin typeface="Sakkal Majalla" panose="02000000000000000000" pitchFamily="2" charset="-78"/>
                <a:cs typeface="Sakkal Majalla" panose="02000000000000000000" pitchFamily="2" charset="-78"/>
              </a:rPr>
              <a:t>الدولة</a:t>
            </a:r>
            <a:r>
              <a:rPr lang="ar-JO" sz="2200" dirty="0">
                <a:latin typeface="Sakkal Majalla" panose="02000000000000000000" pitchFamily="2" charset="-78"/>
                <a:cs typeface="Sakkal Majalla" panose="02000000000000000000" pitchFamily="2" charset="-78"/>
              </a:rPr>
              <a:t> المبلغ المقدر في الحكم ، وهي تتراوح بين خمسة دنانير ومائتي دينار إلا إذا نص </a:t>
            </a:r>
            <a:r>
              <a:rPr lang="ar-JO" sz="2200" dirty="0">
                <a:solidFill>
                  <a:srgbClr val="FF0000"/>
                </a:solidFill>
                <a:latin typeface="Sakkal Majalla" panose="02000000000000000000" pitchFamily="2" charset="-78"/>
                <a:cs typeface="Sakkal Majalla" panose="02000000000000000000" pitchFamily="2" charset="-78"/>
              </a:rPr>
              <a:t>هذا القانون أو أي تشريع آخر</a:t>
            </a:r>
            <a:r>
              <a:rPr lang="ar-JO" sz="2200" dirty="0">
                <a:latin typeface="Sakkal Majalla" panose="02000000000000000000" pitchFamily="2" charset="-78"/>
                <a:cs typeface="Sakkal Majalla" panose="02000000000000000000" pitchFamily="2" charset="-78"/>
              </a:rPr>
              <a:t> على خلاف ذلك.</a:t>
            </a:r>
          </a:p>
          <a:p>
            <a:pPr algn="just" rtl="1"/>
            <a:r>
              <a:rPr lang="ar-JO" sz="2200" dirty="0">
                <a:latin typeface="Sakkal Majalla" panose="02000000000000000000" pitchFamily="2" charset="-78"/>
                <a:cs typeface="Sakkal Majalla" panose="02000000000000000000" pitchFamily="2" charset="-78"/>
              </a:rPr>
              <a:t>الفقرات 1 , 2 , 3 لم يرد تعديل عليها و بقيت كما هي . </a:t>
            </a:r>
          </a:p>
          <a:p>
            <a:pPr marL="457200" indent="-457200" algn="just" rtl="1">
              <a:buFont typeface="+mj-lt"/>
              <a:buAutoNum type="arabicPeriod"/>
            </a:pPr>
            <a:endParaRPr lang="ar-JO" sz="2200" dirty="0">
              <a:latin typeface="Sakkal Majalla" panose="02000000000000000000" pitchFamily="2" charset="-78"/>
              <a:cs typeface="Sakkal Majalla" panose="02000000000000000000" pitchFamily="2" charset="-78"/>
            </a:endParaRPr>
          </a:p>
          <a:p>
            <a:pPr marL="0" indent="0" algn="just" rtl="1">
              <a:buNone/>
            </a:pPr>
            <a:r>
              <a:rPr lang="ar-JO" sz="2200" dirty="0">
                <a:latin typeface="Sakkal Majalla" panose="02000000000000000000" pitchFamily="2" charset="-78"/>
                <a:cs typeface="Sakkal Majalla" panose="02000000000000000000" pitchFamily="2" charset="-78"/>
              </a:rPr>
              <a:t>إضافة الفقرات </a:t>
            </a:r>
            <a:r>
              <a:rPr lang="ar-JO" sz="2200" dirty="0">
                <a:solidFill>
                  <a:srgbClr val="FF0000"/>
                </a:solidFill>
                <a:latin typeface="Sakkal Majalla" panose="02000000000000000000" pitchFamily="2" charset="-78"/>
                <a:cs typeface="Sakkal Majalla" panose="02000000000000000000" pitchFamily="2" charset="-78"/>
              </a:rPr>
              <a:t>(4) و (5) و (6) </a:t>
            </a:r>
            <a:r>
              <a:rPr lang="ar-JO" sz="2200" dirty="0">
                <a:latin typeface="Sakkal Majalla" panose="02000000000000000000" pitchFamily="2" charset="-78"/>
                <a:cs typeface="Sakkal Majalla" panose="02000000000000000000" pitchFamily="2" charset="-78"/>
              </a:rPr>
              <a:t>على النحو التالي: -</a:t>
            </a:r>
          </a:p>
          <a:p>
            <a:pPr marL="0" indent="0" algn="just" rtl="1">
              <a:buNone/>
            </a:pPr>
            <a:r>
              <a:rPr lang="ar-JO" sz="2200" dirty="0">
                <a:solidFill>
                  <a:srgbClr val="FF0000"/>
                </a:solidFill>
                <a:latin typeface="Sakkal Majalla" panose="02000000000000000000" pitchFamily="2" charset="-78"/>
                <a:cs typeface="Sakkal Majalla" panose="02000000000000000000" pitchFamily="2" charset="-78"/>
              </a:rPr>
              <a:t>الفقرة (4)، الفرع (أ): للمحكمة بناء على طلب المحكوم عليه تأجيل تنفيذ عقوبة الغرامة المحكوم بها لمدة لا تزيد على سنة من تاريخ صدور القرار بالموافقة على الطلب او تقسيطها على دفعات لمدة لا تزيد على سنتين في حال تبين أن المحكوم عليه غير مقتدر على دفع الغرامة المحكوم بها في الحال على ان يثابر على التنفيذ في حال الإخلال </a:t>
            </a:r>
            <a:r>
              <a:rPr lang="ar-JO" sz="2400" dirty="0">
                <a:solidFill>
                  <a:srgbClr val="FF0000"/>
                </a:solidFill>
                <a:latin typeface="Sakkal Majalla" panose="02000000000000000000" pitchFamily="2" charset="-78"/>
                <a:cs typeface="Sakkal Majalla" panose="02000000000000000000" pitchFamily="2" charset="-78"/>
              </a:rPr>
              <a:t>.</a:t>
            </a:r>
            <a:endParaRPr lang="en-US" sz="2400" dirty="0">
              <a:solidFill>
                <a:srgbClr val="FF0000"/>
              </a:solidFill>
              <a:latin typeface="Sakkal Majalla" panose="02000000000000000000" pitchFamily="2" charset="-78"/>
              <a:cs typeface="Sakkal Majalla" panose="02000000000000000000" pitchFamily="2" charset="-78"/>
            </a:endParaRPr>
          </a:p>
          <a:p>
            <a:pPr marL="457200" indent="-457200" algn="r" rtl="1">
              <a:buFont typeface="+mj-lt"/>
              <a:buAutoNum type="arabicPeriod"/>
            </a:pPr>
            <a:endParaRPr lang="en-US" sz="24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6943EAB8-185C-9511-FC01-8FE20F06C064}"/>
              </a:ext>
            </a:extLst>
          </p:cNvPr>
          <p:cNvSpPr>
            <a:spLocks noGrp="1"/>
          </p:cNvSpPr>
          <p:nvPr>
            <p:ph type="body" sz="quarter" idx="3"/>
          </p:nvPr>
        </p:nvSpPr>
        <p:spPr>
          <a:xfrm>
            <a:off x="6172200" y="1514807"/>
            <a:ext cx="5183188" cy="733093"/>
          </a:xfrm>
        </p:spPr>
        <p:txBody>
          <a:bodyPr>
            <a:normAutofit lnSpcReduction="10000"/>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5298E900-0F71-0632-6AF7-042FD57DF4D6}"/>
              </a:ext>
            </a:extLst>
          </p:cNvPr>
          <p:cNvSpPr>
            <a:spLocks noGrp="1"/>
          </p:cNvSpPr>
          <p:nvPr>
            <p:ph sz="quarter" idx="4"/>
          </p:nvPr>
        </p:nvSpPr>
        <p:spPr/>
        <p:txBody>
          <a:bodyPr>
            <a:normAutofit fontScale="92500"/>
          </a:bodyPr>
          <a:lstStyle/>
          <a:p>
            <a:pPr algn="just" rtl="1"/>
            <a:r>
              <a:rPr lang="ar-JO" sz="2200" dirty="0">
                <a:latin typeface="Sakkal Majalla" panose="02000000000000000000" pitchFamily="2" charset="-78"/>
                <a:cs typeface="Sakkal Majalla" panose="02000000000000000000" pitchFamily="2" charset="-78"/>
              </a:rPr>
              <a:t>الغرامة ، هي إلزام المحكوم عليه بأن يدفع الى خزينة </a:t>
            </a:r>
            <a:r>
              <a:rPr lang="ar-JO" sz="2200" strike="sngStrike" dirty="0">
                <a:latin typeface="Sakkal Majalla" panose="02000000000000000000" pitchFamily="2" charset="-78"/>
                <a:cs typeface="Sakkal Majalla" panose="02000000000000000000" pitchFamily="2" charset="-78"/>
              </a:rPr>
              <a:t>الحكومة</a:t>
            </a:r>
            <a:r>
              <a:rPr lang="ar-JO" sz="2200" dirty="0">
                <a:latin typeface="Sakkal Majalla" panose="02000000000000000000" pitchFamily="2" charset="-78"/>
                <a:cs typeface="Sakkal Majalla" panose="02000000000000000000" pitchFamily="2" charset="-78"/>
              </a:rPr>
              <a:t> المبلغ المقدر في الحكم ، وهي تتراوح بين خمسة دنانير ومائتي دينار إلا إذا نص </a:t>
            </a:r>
            <a:r>
              <a:rPr lang="ar-JO" sz="2200" strike="sngStrike" dirty="0">
                <a:latin typeface="Sakkal Majalla" panose="02000000000000000000" pitchFamily="2" charset="-78"/>
                <a:cs typeface="Sakkal Majalla" panose="02000000000000000000" pitchFamily="2" charset="-78"/>
              </a:rPr>
              <a:t>القانون</a:t>
            </a:r>
            <a:r>
              <a:rPr lang="ar-JO" sz="2200" dirty="0">
                <a:latin typeface="Sakkal Majalla" panose="02000000000000000000" pitchFamily="2" charset="-78"/>
                <a:cs typeface="Sakkal Majalla" panose="02000000000000000000" pitchFamily="2" charset="-78"/>
              </a:rPr>
              <a:t> على خلاف ذلك.</a:t>
            </a:r>
          </a:p>
          <a:p>
            <a:pPr algn="just" rtl="1"/>
            <a:r>
              <a:rPr lang="ar-JO" sz="2200" dirty="0">
                <a:latin typeface="Sakkal Majalla" panose="02000000000000000000" pitchFamily="2" charset="-78"/>
                <a:cs typeface="Sakkal Majalla" panose="02000000000000000000" pitchFamily="2" charset="-78"/>
              </a:rPr>
              <a:t>الفقرة (1):  اذا لم يؤد المحكوم عليه بالغرامة المبلغ المحكوم به عليه ، يحبس في مقابل كل عشرة دنانير أو كسورها يوما واحدا على أن لا تتجاوز مدة الحبس في هذه الحالة سنة واحدة.</a:t>
            </a:r>
          </a:p>
          <a:p>
            <a:pPr algn="just" rtl="1"/>
            <a:r>
              <a:rPr lang="ar-JO" sz="2200" dirty="0">
                <a:latin typeface="Sakkal Majalla" panose="02000000000000000000" pitchFamily="2" charset="-78"/>
                <a:cs typeface="Sakkal Majalla" panose="02000000000000000000" pitchFamily="2" charset="-78"/>
              </a:rPr>
              <a:t>الفقرة (2): عندما تصدر المحكمة قرارا بفرض غرامة ينص في القرار المذكور نفسه على وجوب حبس المحكوم عليه المدة التي تقابل الغرامة المفروضة بالنسبة المقررة في الفقرة السابقة عند عدم تأديتها وفي حالة عدم النص تستبدل الغرامة بقرار خاص تصدره النيابة العامة .</a:t>
            </a:r>
          </a:p>
          <a:p>
            <a:pPr marL="457200" indent="-457200" algn="just" rtl="1">
              <a:buFont typeface="+mj-lt"/>
              <a:buAutoNum type="arabicPeriod"/>
            </a:pPr>
            <a:endParaRPr lang="en-US"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CABE8696-5D3F-58FC-9F65-22E579217D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953183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4373A-9614-0264-6217-B4B7A10F8D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01B568-E152-77EB-4A73-E2B69A8D7E5F}"/>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8C102AD8-9B15-A1A7-26A4-7DEDD3F23D2E}"/>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(34)</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2351AE1B-173D-8BCC-BC80-7AB55D8F87C3}"/>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الفقرة 1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a:t>
            </a:r>
            <a:r>
              <a:rPr lang="ar-JO" sz="2000" dirty="0">
                <a:latin typeface="Sakkal Majalla" panose="02000000000000000000" pitchFamily="2" charset="-78"/>
                <a:cs typeface="Sakkal Majalla" panose="02000000000000000000" pitchFamily="2" charset="-78"/>
              </a:rPr>
              <a:t>وفي حالة العكس تحصل الكفالة وتخصص على التوالي بالتعويضات الشخصية فبالرسوم، فبالغرامات، ويصادر ما يفيض </a:t>
            </a:r>
            <a:r>
              <a:rPr lang="ar-JO" sz="2000" dirty="0">
                <a:solidFill>
                  <a:srgbClr val="FF0000"/>
                </a:solidFill>
                <a:latin typeface="Sakkal Majalla" panose="02000000000000000000" pitchFamily="2" charset="-78"/>
                <a:cs typeface="Sakkal Majalla" panose="02000000000000000000" pitchFamily="2" charset="-78"/>
              </a:rPr>
              <a:t>لخزينة الدولة. </a:t>
            </a: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894F6794-007C-A90A-D04C-3A8BFDF0CF5A}"/>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(34)</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53A06973-BFD6-45CB-A2E5-A2803AB477BC}"/>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(1): تلغى الكفالة ويرد التأمين ويبرأ الكفيل إذا لم يرتكب خلال مدة التجربة الفعل الذي أريد تلافيه.</a:t>
            </a:r>
          </a:p>
          <a:p>
            <a:pPr algn="just" rtl="1"/>
            <a:r>
              <a:rPr lang="ar-JO" sz="2000" dirty="0">
                <a:latin typeface="Sakkal Majalla" panose="02000000000000000000" pitchFamily="2" charset="-78"/>
                <a:cs typeface="Sakkal Majalla" panose="02000000000000000000" pitchFamily="2" charset="-78"/>
              </a:rPr>
              <a:t>الفقرة (2): وفي حالة العكس تحصل الكفالة وتخصص على التوالي بالتعويضات الشخصية فبالرسوم، فبالغرامات ، ويصادر ما يفيض لمصلحة الحكومة.</a:t>
            </a:r>
          </a:p>
          <a:p>
            <a:pPr marL="0" indent="0" algn="just" rtl="1">
              <a:buNone/>
            </a:pPr>
            <a:endParaRPr lang="ar-JO" sz="2400" dirty="0">
              <a:latin typeface="Sakkal Majalla" panose="02000000000000000000" pitchFamily="2" charset="-78"/>
              <a:cs typeface="Sakkal Majalla" panose="02000000000000000000" pitchFamily="2" charset="-78"/>
            </a:endParaRPr>
          </a:p>
          <a:p>
            <a:pPr marL="0" indent="0" algn="just"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62E60E32-2023-9D80-CC29-9288E18B95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376434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B55EA-ECA7-1B98-777F-E5F7DD10F0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D99639-AC87-5BB2-5F70-2C174007F5A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3B9819DF-2975-C471-7DDB-8686B30FFB07}"/>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(52)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CD2629FA-B5F3-4147-0FFB-AED0C3019E39}"/>
              </a:ext>
            </a:extLst>
          </p:cNvPr>
          <p:cNvSpPr>
            <a:spLocks noGrp="1"/>
          </p:cNvSpPr>
          <p:nvPr>
            <p:ph sz="half" idx="2"/>
          </p:nvPr>
        </p:nvSpPr>
        <p:spPr/>
        <p:txBody>
          <a:bodyPr>
            <a:noAutofit/>
          </a:bodyPr>
          <a:lstStyle/>
          <a:p>
            <a:pPr marL="0" indent="0" algn="just" rtl="1">
              <a:buNone/>
            </a:pPr>
            <a:r>
              <a:rPr lang="ar-JO" sz="2000" dirty="0">
                <a:latin typeface="Sakkal Majalla" panose="02000000000000000000" pitchFamily="2" charset="-78"/>
                <a:cs typeface="Sakkal Majalla" panose="02000000000000000000" pitchFamily="2" charset="-78"/>
              </a:rPr>
              <a:t>إن صفح المجني عليه يسقط دعوى الحق العام والعقوبات المحكوم بها التي لم تكتسب الدرجة القطعية في أي من الحالات التالية:-</a:t>
            </a:r>
          </a:p>
          <a:p>
            <a:pPr algn="just" rtl="1"/>
            <a:r>
              <a:rPr lang="ar-JO" sz="2000" dirty="0">
                <a:latin typeface="Sakkal Majalla" panose="02000000000000000000" pitchFamily="2" charset="-78"/>
                <a:cs typeface="Sakkal Majalla" panose="02000000000000000000" pitchFamily="2" charset="-78"/>
              </a:rPr>
              <a:t>الفقرة (1): اذا كانت إقامة الدعوى تتوقف على اتخاذ صفة الادعاء بالحق الشخصي أو تقديم شكوى.</a:t>
            </a:r>
          </a:p>
          <a:p>
            <a:pPr algn="just" rtl="1"/>
            <a:r>
              <a:rPr lang="ar-JO" sz="2000" dirty="0">
                <a:latin typeface="Sakkal Majalla" panose="02000000000000000000" pitchFamily="2" charset="-78"/>
                <a:cs typeface="Sakkal Majalla" panose="02000000000000000000" pitchFamily="2" charset="-78"/>
              </a:rPr>
              <a:t>إذا كان موضوع الدعوى هو إحدى الجنح المنصوص عليها في المــواد (83) و (221) و (227) و (271) و (272) و (281) و (333 ) و ( 349 ) و ( 350 ) و ( 374 ) و ( 382 ) و </a:t>
            </a:r>
            <a:r>
              <a:rPr lang="ar-JO" sz="2000" dirty="0">
                <a:solidFill>
                  <a:srgbClr val="FF0000"/>
                </a:solidFill>
                <a:latin typeface="Sakkal Majalla" panose="02000000000000000000" pitchFamily="2" charset="-78"/>
                <a:cs typeface="Sakkal Majalla" panose="02000000000000000000" pitchFamily="2" charset="-78"/>
              </a:rPr>
              <a:t>(383)</a:t>
            </a:r>
            <a:r>
              <a:rPr lang="ar-JO" sz="2000" dirty="0">
                <a:latin typeface="Sakkal Majalla" panose="02000000000000000000" pitchFamily="2" charset="-78"/>
                <a:cs typeface="Sakkal Majalla" panose="02000000000000000000" pitchFamily="2" charset="-78"/>
              </a:rPr>
              <a:t> و </a:t>
            </a:r>
            <a:r>
              <a:rPr lang="ar-JO" sz="2000" dirty="0">
                <a:solidFill>
                  <a:srgbClr val="FF0000"/>
                </a:solidFill>
                <a:latin typeface="Sakkal Majalla" panose="02000000000000000000" pitchFamily="2" charset="-78"/>
                <a:cs typeface="Sakkal Majalla" panose="02000000000000000000" pitchFamily="2" charset="-78"/>
              </a:rPr>
              <a:t>(384) </a:t>
            </a:r>
            <a:r>
              <a:rPr lang="ar-JO" sz="2000" dirty="0">
                <a:latin typeface="Sakkal Majalla" panose="02000000000000000000" pitchFamily="2" charset="-78"/>
                <a:cs typeface="Sakkal Majalla" panose="02000000000000000000" pitchFamily="2" charset="-78"/>
              </a:rPr>
              <a:t>و </a:t>
            </a:r>
            <a:r>
              <a:rPr lang="ar-JO" sz="2000" dirty="0">
                <a:solidFill>
                  <a:srgbClr val="FF0000"/>
                </a:solidFill>
                <a:latin typeface="Sakkal Majalla" panose="02000000000000000000" pitchFamily="2" charset="-78"/>
                <a:cs typeface="Sakkal Majalla" panose="02000000000000000000" pitchFamily="2" charset="-78"/>
              </a:rPr>
              <a:t>(1/385)</a:t>
            </a:r>
            <a:r>
              <a:rPr lang="ar-JO" sz="2000" dirty="0">
                <a:latin typeface="Sakkal Majalla" panose="02000000000000000000" pitchFamily="2" charset="-78"/>
                <a:cs typeface="Sakkal Majalla" panose="02000000000000000000" pitchFamily="2" charset="-78"/>
              </a:rPr>
              <a:t> و (408) و (409) و (1/410) و (2،1/412) و (417) و (418) و </a:t>
            </a:r>
            <a:r>
              <a:rPr lang="ar-JO" sz="2000" dirty="0">
                <a:solidFill>
                  <a:srgbClr val="FF0000"/>
                </a:solidFill>
                <a:latin typeface="Sakkal Majalla" panose="02000000000000000000" pitchFamily="2" charset="-78"/>
                <a:cs typeface="Sakkal Majalla" panose="02000000000000000000" pitchFamily="2" charset="-78"/>
              </a:rPr>
              <a:t>(430)</a:t>
            </a:r>
            <a:r>
              <a:rPr lang="ar-JO" sz="2000" dirty="0">
                <a:latin typeface="Sakkal Majalla" panose="02000000000000000000" pitchFamily="2" charset="-78"/>
                <a:cs typeface="Sakkal Majalla" panose="02000000000000000000" pitchFamily="2" charset="-78"/>
              </a:rPr>
              <a:t> و </a:t>
            </a:r>
            <a:r>
              <a:rPr lang="ar-JO" sz="2000" dirty="0">
                <a:solidFill>
                  <a:srgbClr val="FF0000"/>
                </a:solidFill>
                <a:latin typeface="Sakkal Majalla" panose="02000000000000000000" pitchFamily="2" charset="-78"/>
                <a:cs typeface="Sakkal Majalla" panose="02000000000000000000" pitchFamily="2" charset="-78"/>
              </a:rPr>
              <a:t>(431) </a:t>
            </a:r>
            <a:r>
              <a:rPr lang="ar-JO" sz="2000" dirty="0">
                <a:latin typeface="Sakkal Majalla" panose="02000000000000000000" pitchFamily="2" charset="-78"/>
                <a:cs typeface="Sakkal Majalla" panose="02000000000000000000" pitchFamily="2" charset="-78"/>
              </a:rPr>
              <a:t>و </a:t>
            </a:r>
            <a:r>
              <a:rPr lang="ar-JO" sz="2000" dirty="0">
                <a:solidFill>
                  <a:srgbClr val="FF0000"/>
                </a:solidFill>
                <a:latin typeface="Sakkal Majalla" panose="02000000000000000000" pitchFamily="2" charset="-78"/>
                <a:cs typeface="Sakkal Majalla" panose="02000000000000000000" pitchFamily="2" charset="-78"/>
              </a:rPr>
              <a:t>(433) </a:t>
            </a:r>
            <a:r>
              <a:rPr lang="ar-JO" sz="2000" dirty="0">
                <a:latin typeface="Sakkal Majalla" panose="02000000000000000000" pitchFamily="2" charset="-78"/>
                <a:cs typeface="Sakkal Majalla" panose="02000000000000000000" pitchFamily="2" charset="-78"/>
              </a:rPr>
              <a:t>و </a:t>
            </a:r>
            <a:r>
              <a:rPr lang="ar-JO" sz="2000" dirty="0">
                <a:solidFill>
                  <a:srgbClr val="FF0000"/>
                </a:solidFill>
                <a:latin typeface="Sakkal Majalla" panose="02000000000000000000" pitchFamily="2" charset="-78"/>
                <a:cs typeface="Sakkal Majalla" panose="02000000000000000000" pitchFamily="2" charset="-78"/>
              </a:rPr>
              <a:t>(441)</a:t>
            </a:r>
            <a:r>
              <a:rPr lang="ar-JO" sz="2000" dirty="0">
                <a:latin typeface="Sakkal Majalla" panose="02000000000000000000" pitchFamily="2" charset="-78"/>
                <a:cs typeface="Sakkal Majalla" panose="02000000000000000000" pitchFamily="2" charset="-78"/>
              </a:rPr>
              <a:t> و (444) و (446) و (447) و (448) و (449) و (450) و (451) و (452) و (453) و (465) من هذا القانون ما لم تتحقق إحدى حالات التكرار.</a:t>
            </a:r>
          </a:p>
          <a:p>
            <a:pPr marL="0" indent="0" algn="just" rtl="1">
              <a:buNone/>
            </a:pP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6E0FF144-7F09-B2B3-7225-6F3B83858451}"/>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(52)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81A5909E-7E5B-B9D5-FD48-82E79C39C878}"/>
              </a:ext>
            </a:extLst>
          </p:cNvPr>
          <p:cNvSpPr>
            <a:spLocks noGrp="1"/>
          </p:cNvSpPr>
          <p:nvPr>
            <p:ph sz="quarter" idx="4"/>
          </p:nvPr>
        </p:nvSpPr>
        <p:spPr/>
        <p:txBody>
          <a:bodyPr>
            <a:normAutofit/>
          </a:bodyPr>
          <a:lstStyle/>
          <a:p>
            <a:pPr marL="0" indent="0" algn="just" rtl="1">
              <a:buNone/>
            </a:pPr>
            <a:r>
              <a:rPr lang="ar-JO" sz="2000" dirty="0">
                <a:latin typeface="Sakkal Majalla" panose="02000000000000000000" pitchFamily="2" charset="-78"/>
                <a:cs typeface="Sakkal Majalla" panose="02000000000000000000" pitchFamily="2" charset="-78"/>
              </a:rPr>
              <a:t>إن صفح المجني عليه يسقط دعوى الحق العام والعقوبات المحكوم بها التي لم تكتسب الدرجة القطعية في أي من الحالات التالية:-</a:t>
            </a:r>
          </a:p>
          <a:p>
            <a:pPr algn="just" rtl="1"/>
            <a:r>
              <a:rPr lang="ar-JO" sz="2000" dirty="0">
                <a:latin typeface="Sakkal Majalla" panose="02000000000000000000" pitchFamily="2" charset="-78"/>
                <a:cs typeface="Sakkal Majalla" panose="02000000000000000000" pitchFamily="2" charset="-78"/>
              </a:rPr>
              <a:t>الفقرة (1): اذا كانت إقامة الدعوى تتوقف على اتخاذ صفة الادعاء بالحق الشخصي أو تقديم شكوى.</a:t>
            </a:r>
          </a:p>
          <a:p>
            <a:pPr algn="just" rtl="1"/>
            <a:r>
              <a:rPr lang="ar-JO" sz="2000" dirty="0">
                <a:latin typeface="Sakkal Majalla" panose="02000000000000000000" pitchFamily="2" charset="-78"/>
                <a:cs typeface="Sakkal Majalla" panose="02000000000000000000" pitchFamily="2" charset="-78"/>
              </a:rPr>
              <a:t>الفقرة (2): إذا كان موضوع الدعوى هو إحدى الجنح المنصوص عليها فــي المــواد (83) و(221) و(227) و(271) و(272) و(281) و(333) و(349) و(350) و(374) و(382) و(408) و(409) و(1/410) و(2،1/412) و(417) و(418) و(444) و(446) و(447) و(448) و(449) و(450) و(451) و(452) و(453) و(465) مـن هـذا القانون ما لم تتحقق إحدى حالات التكرار.</a:t>
            </a:r>
          </a:p>
        </p:txBody>
      </p:sp>
      <p:pic>
        <p:nvPicPr>
          <p:cNvPr id="9" name="Picture 8">
            <a:extLst>
              <a:ext uri="{FF2B5EF4-FFF2-40B4-BE49-F238E27FC236}">
                <a16:creationId xmlns:a16="http://schemas.microsoft.com/office/drawing/2014/main" id="{1BA2E4D9-0B5F-E0F7-1922-1B1EB7D4AC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107780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D6B61-88F9-C702-D236-4E7969394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053607-9B69-2F90-DA0D-C3869A13337B}"/>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18E17A26-16EB-0119-D4F7-EF16F3B71D0B}"/>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(54 مكررة)</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8E7FD1D1-C9CF-33D3-DB48-46FF38F9FF10}"/>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الفقرة 1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مع مراعاة ما ورد في الفقرة (1) من هذه المادة للمحكمة بعد اكتساب الحكم الدرجة القطعية الحكم بإيقاف تنفيذ العقوبة في حال الصفح أو إسقاط الحق الشخصي أو دفع قيمة الادعاء بالحق الشخصي.</a:t>
            </a:r>
          </a:p>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الفقرات 3 و 4 و 5 و 6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(7): تكون القرارات الصادرة في طلبات إيقاف تنفيذ العقوبة أو إلغائها قابلة للطعن وفقاً للأصول والمواعيد المقررة قانونًا.</a:t>
            </a:r>
          </a:p>
          <a:p>
            <a:pPr marL="457200" indent="-457200" algn="just" rtl="1">
              <a:buFont typeface="+mj-lt"/>
              <a:buAutoNum type="arabicPeriod"/>
            </a:pP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5DBAF136-BABA-249A-C82C-888B875246D8}"/>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(54 مكررة)</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2D3DC211-CE3A-CEE8-1319-D05A0A8D7DD8}"/>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(1): يجوز للمحكمة عند الحكم في جناية او جنحة مدة لا تزيد على سنة واحدة ان تامر في قرار الحكم </a:t>
            </a:r>
            <a:r>
              <a:rPr lang="ar-JO" sz="2000" dirty="0" err="1">
                <a:latin typeface="Sakkal Majalla" panose="02000000000000000000" pitchFamily="2" charset="-78"/>
                <a:cs typeface="Sakkal Majalla" panose="02000000000000000000" pitchFamily="2" charset="-78"/>
              </a:rPr>
              <a:t>بايقاف</a:t>
            </a:r>
            <a:r>
              <a:rPr lang="ar-JO" sz="2000" dirty="0">
                <a:latin typeface="Sakkal Majalla" panose="02000000000000000000" pitchFamily="2" charset="-78"/>
                <a:cs typeface="Sakkal Majalla" panose="02000000000000000000" pitchFamily="2" charset="-78"/>
              </a:rPr>
              <a:t> تنفيذ العقوبة وفقا </a:t>
            </a:r>
            <a:r>
              <a:rPr lang="ar-JO" sz="2000" dirty="0" err="1">
                <a:latin typeface="Sakkal Majalla" panose="02000000000000000000" pitchFamily="2" charset="-78"/>
                <a:cs typeface="Sakkal Majalla" panose="02000000000000000000" pitchFamily="2" charset="-78"/>
              </a:rPr>
              <a:t>للاحكام</a:t>
            </a:r>
            <a:r>
              <a:rPr lang="ar-JO" sz="2000" dirty="0">
                <a:latin typeface="Sakkal Majalla" panose="02000000000000000000" pitchFamily="2" charset="-78"/>
                <a:cs typeface="Sakkal Majalla" panose="02000000000000000000" pitchFamily="2" charset="-78"/>
              </a:rPr>
              <a:t> والشروط المنصوص عليها في هذا القانون اذا رات من اخلاق المحكوم عليه او ماضيه او سنّه او الظروف التي ارتكب فيها الجريمة ما يبعث على الاعتقاد بانه لن يعود الى مخالفة القانون ، ويجب ان تبين في الحكم اسباب ايقاف التنفيذ ، ويجوز ان تجعل الايقاف شاملا </a:t>
            </a:r>
            <a:r>
              <a:rPr lang="ar-JO" sz="2000" dirty="0" err="1">
                <a:latin typeface="Sakkal Majalla" panose="02000000000000000000" pitchFamily="2" charset="-78"/>
                <a:cs typeface="Sakkal Majalla" panose="02000000000000000000" pitchFamily="2" charset="-78"/>
              </a:rPr>
              <a:t>لاية</a:t>
            </a:r>
            <a:r>
              <a:rPr lang="ar-JO" sz="2000" dirty="0">
                <a:latin typeface="Sakkal Majalla" panose="02000000000000000000" pitchFamily="2" charset="-78"/>
                <a:cs typeface="Sakkal Majalla" panose="02000000000000000000" pitchFamily="2" charset="-78"/>
              </a:rPr>
              <a:t> عقوبة تبعية ولجميع الآثار الجنائية الاخرى المترتبة على الحكم .</a:t>
            </a:r>
          </a:p>
        </p:txBody>
      </p:sp>
      <p:pic>
        <p:nvPicPr>
          <p:cNvPr id="9" name="Picture 8">
            <a:extLst>
              <a:ext uri="{FF2B5EF4-FFF2-40B4-BE49-F238E27FC236}">
                <a16:creationId xmlns:a16="http://schemas.microsoft.com/office/drawing/2014/main" id="{D52CA10A-5D99-CB5A-415F-03875830F9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688009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90ECB-C3A6-9035-6486-B3E41BABE3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06681-B9CD-7852-0099-5A10724973BC}"/>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95FF6C08-A62E-757E-650A-DC3ECC4DFA69}"/>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a:t>
            </a:r>
            <a:r>
              <a:rPr lang="ar-JO" sz="2000">
                <a:latin typeface="Sakkal Majalla" panose="02000000000000000000" pitchFamily="2" charset="-78"/>
                <a:cs typeface="Sakkal Majalla" panose="02000000000000000000" pitchFamily="2" charset="-78"/>
              </a:rPr>
              <a:t>العقوبات المُعدل </a:t>
            </a:r>
            <a:r>
              <a:rPr lang="ar-JO" sz="2000" dirty="0">
                <a:latin typeface="Sakkal Majalla" panose="02000000000000000000" pitchFamily="2" charset="-78"/>
                <a:cs typeface="Sakkal Majalla" panose="02000000000000000000" pitchFamily="2" charset="-78"/>
              </a:rPr>
              <a:t>رقم (12) لسنة 2025</a:t>
            </a:r>
          </a:p>
          <a:p>
            <a:pPr algn="ctr" rtl="1"/>
            <a:r>
              <a:rPr lang="ar-JO" sz="2000" dirty="0">
                <a:latin typeface="Sakkal Majalla" panose="02000000000000000000" pitchFamily="2" charset="-78"/>
                <a:cs typeface="Sakkal Majalla" panose="02000000000000000000" pitchFamily="2" charset="-78"/>
              </a:rPr>
              <a:t>المادة (54 مكررة)</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00292BF0-9F99-C294-2CDB-C64802EA1DAF}"/>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الفقرة 1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مع مراعاة ما ورد في الفقرة (1) من هذه المادة للمحكمة بعد اكتساب الحكم الدرجة القطعية الحكم بإيقاف تنفيذ العقوبة في حال الصفح أو إسقاط الحق الشخصي أو دفع قيمة الادعاء بالحق الشخصي.</a:t>
            </a:r>
          </a:p>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الفقرات 3 و 4 و 5 و 6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(7): تكون القرارات الصادرة في طلبات إيقاف تنفيذ العقوبة أو إلغائها قابلة للطعن وفقاً للأصول والمواعيد المقررة قانونًا.</a:t>
            </a:r>
          </a:p>
          <a:p>
            <a:pPr marL="457200" indent="-457200" algn="just" rtl="1">
              <a:buFont typeface="+mj-lt"/>
              <a:buAutoNum type="arabicPeriod"/>
            </a:pP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35814071-2055-2D34-3F79-18D8090F2912}"/>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(54 مكررة)</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AA9D9A20-0269-956B-9FBF-2D90BF3E65C9}"/>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(3): يصدر الامر </a:t>
            </a:r>
            <a:r>
              <a:rPr lang="ar-JO" sz="2000" dirty="0" err="1">
                <a:latin typeface="Sakkal Majalla" panose="02000000000000000000" pitchFamily="2" charset="-78"/>
                <a:cs typeface="Sakkal Majalla" panose="02000000000000000000" pitchFamily="2" charset="-78"/>
              </a:rPr>
              <a:t>بايقاف</a:t>
            </a:r>
            <a:r>
              <a:rPr lang="ar-JO" sz="2000" dirty="0">
                <a:latin typeface="Sakkal Majalla" panose="02000000000000000000" pitchFamily="2" charset="-78"/>
                <a:cs typeface="Sakkal Majalla" panose="02000000000000000000" pitchFamily="2" charset="-78"/>
              </a:rPr>
              <a:t> تنفيذ العقوبة لمدة ثلاث سنوات تبدا من اليوم الذي يصبح فيه الحكم قطعيا ويجوز الغاؤه في اي من الحالتين التاليتين :</a:t>
            </a:r>
          </a:p>
          <a:p>
            <a:pPr algn="just" rtl="1"/>
            <a:r>
              <a:rPr lang="ar-JO" sz="2000" dirty="0">
                <a:latin typeface="Sakkal Majalla" panose="02000000000000000000" pitchFamily="2" charset="-78"/>
                <a:cs typeface="Sakkal Majalla" panose="02000000000000000000" pitchFamily="2" charset="-78"/>
              </a:rPr>
              <a:t>الفقرة (3)، الفرع (أ): اذا صدر على المحكوم عليه خلال هذه المدة حكم بالحبس لمدة تزيد على شهر واحد عن فعل ارتكبه قبل صدور امر ايقاف التنفيذ او بعد صدوره.</a:t>
            </a:r>
          </a:p>
          <a:p>
            <a:pPr algn="just" rtl="1"/>
            <a:r>
              <a:rPr lang="ar-JO" sz="2000" dirty="0">
                <a:latin typeface="Sakkal Majalla" panose="02000000000000000000" pitchFamily="2" charset="-78"/>
                <a:cs typeface="Sakkal Majalla" panose="02000000000000000000" pitchFamily="2" charset="-78"/>
              </a:rPr>
              <a:t>الفقرة (4)، الفرع (ب): اذا ظهر خلال هذه المدة ان المحكوم عليه كان قد صدر ضده قبل الامر </a:t>
            </a:r>
            <a:r>
              <a:rPr lang="ar-JO" sz="2000" dirty="0" err="1">
                <a:latin typeface="Sakkal Majalla" panose="02000000000000000000" pitchFamily="2" charset="-78"/>
                <a:cs typeface="Sakkal Majalla" panose="02000000000000000000" pitchFamily="2" charset="-78"/>
              </a:rPr>
              <a:t>بايقاف</a:t>
            </a:r>
            <a:r>
              <a:rPr lang="ar-JO" sz="2000" dirty="0">
                <a:latin typeface="Sakkal Majalla" panose="02000000000000000000" pitchFamily="2" charset="-78"/>
                <a:cs typeface="Sakkal Majalla" panose="02000000000000000000" pitchFamily="2" charset="-78"/>
              </a:rPr>
              <a:t> التنفيذ حكم كالمنصوص عليه في البند (أ) من هذه الفقرة ولم تكن المحكمة قد علمت به.</a:t>
            </a:r>
          </a:p>
        </p:txBody>
      </p:sp>
      <p:pic>
        <p:nvPicPr>
          <p:cNvPr id="9" name="Picture 8">
            <a:extLst>
              <a:ext uri="{FF2B5EF4-FFF2-40B4-BE49-F238E27FC236}">
                <a16:creationId xmlns:a16="http://schemas.microsoft.com/office/drawing/2014/main" id="{F8004413-B897-4683-FB53-243265E403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151426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D0998-AFC5-6F1F-5DB9-AD45156CA4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C5DF80-FA82-7975-D135-E4519220B44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4D4342B8-E82F-EB2A-FD05-977DFD892293}"/>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(54 مكررة)</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169E465C-FD9D-1DFE-9F50-D60051C6FA2A}"/>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الفقرة 1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مع مراعاة ما ورد في الفقرة (1) من هذه المادة للمحكمة بعد اكتساب الحكم الدرجة القطعية الحكم بإيقاف تنفيذ العقوبة في حال الصفح أو إسقاط الحق الشخصي أو دفع قيمة الادعاء بالحق الشخصي.</a:t>
            </a:r>
          </a:p>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الفقرات 3 و 4 و 5 و 6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(7): تكون القرارات الصادرة في طلبات إيقاف تنفيذ العقوبة أو إلغائها قابلة للطعن وفقاً للأصول والمواعيد المقررة قانونًا.</a:t>
            </a:r>
          </a:p>
          <a:p>
            <a:pPr marL="0" indent="0" algn="just" rtl="1">
              <a:buNone/>
            </a:pP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A049028C-7F14-081A-2F06-20D7EF310413}"/>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(54 مكررة)</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60E725E3-F78C-B823-8DF2-9D3AFF99033D}"/>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(4): يصدر الحكم </a:t>
            </a:r>
            <a:r>
              <a:rPr lang="ar-JO" sz="2000" dirty="0" err="1">
                <a:latin typeface="Sakkal Majalla" panose="02000000000000000000" pitchFamily="2" charset="-78"/>
                <a:cs typeface="Sakkal Majalla" panose="02000000000000000000" pitchFamily="2" charset="-78"/>
              </a:rPr>
              <a:t>بالغاء</a:t>
            </a:r>
            <a:r>
              <a:rPr lang="ar-JO" sz="2000" dirty="0">
                <a:latin typeface="Sakkal Majalla" panose="02000000000000000000" pitchFamily="2" charset="-78"/>
                <a:cs typeface="Sakkal Majalla" panose="02000000000000000000" pitchFamily="2" charset="-78"/>
              </a:rPr>
              <a:t> وقف التنفيذ من المحكمة التي كانت قد قررته بناء على طلب النيابة العامة بعد تبليغ المحكوم عليه بالحضور واذا كانت العقوبة التي بني عليها الالغاء قد حكم بها بعد ايقاف التنفيذ جاز ان يصدر الحكم </a:t>
            </a:r>
            <a:r>
              <a:rPr lang="ar-JO" sz="2000" dirty="0" err="1">
                <a:latin typeface="Sakkal Majalla" panose="02000000000000000000" pitchFamily="2" charset="-78"/>
                <a:cs typeface="Sakkal Majalla" panose="02000000000000000000" pitchFamily="2" charset="-78"/>
              </a:rPr>
              <a:t>بالالغاء</a:t>
            </a:r>
            <a:r>
              <a:rPr lang="ar-JO" sz="2000" dirty="0">
                <a:latin typeface="Sakkal Majalla" panose="02000000000000000000" pitchFamily="2" charset="-78"/>
                <a:cs typeface="Sakkal Majalla" panose="02000000000000000000" pitchFamily="2" charset="-78"/>
              </a:rPr>
              <a:t> من المحكمة التي قضت بهذه العقوبة سواء من تلقاء نفسها او بناء على طلب النيابة.</a:t>
            </a:r>
          </a:p>
          <a:p>
            <a:pPr algn="just" rtl="1"/>
            <a:r>
              <a:rPr lang="ar-JO" sz="2000" dirty="0">
                <a:latin typeface="Sakkal Majalla" panose="02000000000000000000" pitchFamily="2" charset="-78"/>
                <a:cs typeface="Sakkal Majalla" panose="02000000000000000000" pitchFamily="2" charset="-78"/>
              </a:rPr>
              <a:t>الفقرة (5):  يترتب على الالغاء تنفيذ العقوبة المحكوم بها وجميع العقوبات التبعية والآثار الجنائية الاخرى التي كان قد اوقف تنفيذها.</a:t>
            </a:r>
          </a:p>
          <a:p>
            <a:pPr algn="just" rtl="1"/>
            <a:r>
              <a:rPr lang="ar-JO" sz="2000" dirty="0">
                <a:latin typeface="Sakkal Majalla" panose="02000000000000000000" pitchFamily="2" charset="-78"/>
                <a:cs typeface="Sakkal Majalla" panose="02000000000000000000" pitchFamily="2" charset="-78"/>
              </a:rPr>
              <a:t>الفقرة (6): اذا انقضت مدة ايقاف التنفيذ ولم يصدر خلالها حكم </a:t>
            </a:r>
            <a:r>
              <a:rPr lang="ar-JO" sz="2000" dirty="0" err="1">
                <a:latin typeface="Sakkal Majalla" panose="02000000000000000000" pitchFamily="2" charset="-78"/>
                <a:cs typeface="Sakkal Majalla" panose="02000000000000000000" pitchFamily="2" charset="-78"/>
              </a:rPr>
              <a:t>بالغائه</a:t>
            </a:r>
            <a:r>
              <a:rPr lang="ar-JO" sz="2000" dirty="0">
                <a:latin typeface="Sakkal Majalla" panose="02000000000000000000" pitchFamily="2" charset="-78"/>
                <a:cs typeface="Sakkal Majalla" panose="02000000000000000000" pitchFamily="2" charset="-78"/>
              </a:rPr>
              <a:t> فتسقط العقوبة المحكوم بها ويعتبر الحكم بها كان لم يكن .</a:t>
            </a:r>
          </a:p>
          <a:p>
            <a:pPr marL="457200" indent="-457200" algn="just" rtl="1">
              <a:buFont typeface="+mj-lt"/>
              <a:buAutoNum type="arabicPeriod"/>
            </a:pPr>
            <a:endParaRPr lang="ar-JO" sz="20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2C55A361-D785-AE1C-825E-E20A74AAD0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984242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A815E-A45E-2D34-D950-E3E08F76D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377FE7-CF21-EED6-9A3D-568287AC6712}"/>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8611A314-3241-5750-79FB-81DBDFB3C079}"/>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(72)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5B45879E-11B6-2655-7D8F-7E8BE223BBF8}"/>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الفقرات 1 و 2 و 3 و 4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(5): تكون القرارات الصادرة في طلبات جمع العقوبات أو تنفيذ الأشد منها قابلة للطعن وفقاً للأصول والمواعيد المقررة قانوناً.</a:t>
            </a:r>
          </a:p>
          <a:p>
            <a:pPr marL="457200" indent="-457200" algn="just" rtl="1">
              <a:buFont typeface="+mj-lt"/>
              <a:buAutoNum type="arabicPeriod"/>
            </a:pPr>
            <a:endParaRPr lang="en-US" sz="20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3B833741-3925-42D5-CEB1-D67986B3CFFB}"/>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(72)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19F78AAE-995B-B918-77E5-4EC429CB2754}"/>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(1): إذا ثبـت للمحكمـة نـاظرة الدعوى وقـوع عـدة جرائم ناتجة عن أفعال متعددة: -</a:t>
            </a:r>
          </a:p>
          <a:p>
            <a:pPr algn="just" rtl="1"/>
            <a:r>
              <a:rPr lang="ar-JO" sz="2000" dirty="0">
                <a:latin typeface="Sakkal Majalla" panose="02000000000000000000" pitchFamily="2" charset="-78"/>
                <a:cs typeface="Sakkal Majalla" panose="02000000000000000000" pitchFamily="2" charset="-78"/>
              </a:rPr>
              <a:t>الفقرة (1)، الفرع (أ): الحكم بالعقوبة المقررة قانونا لكل جريمة على حدة.</a:t>
            </a:r>
          </a:p>
          <a:p>
            <a:pPr algn="just" rtl="1"/>
            <a:r>
              <a:rPr lang="ar-JO" sz="2000" dirty="0">
                <a:latin typeface="Sakkal Majalla" panose="02000000000000000000" pitchFamily="2" charset="-78"/>
                <a:cs typeface="Sakkal Majalla" panose="02000000000000000000" pitchFamily="2" charset="-78"/>
              </a:rPr>
              <a:t>الفقرة (1)، الفرع (ب): وللمحكمـة الـحـكـم بتنفيذ العقوبة الأشـد منـهـا دون سواها أو جمـع العقوبـات المحكـوم بـهـا وتنفيذها بالتعاقـب على أن لا يزيـد مجمـوع مــددهـا فـي جميع الأحوال علـى (15) سنة في الجنح و(30) سنة في الجنايات.</a:t>
            </a:r>
          </a:p>
          <a:p>
            <a:pPr algn="just" rtl="1"/>
            <a:r>
              <a:rPr lang="ar-JO" sz="2000" dirty="0">
                <a:latin typeface="Sakkal Majalla" panose="02000000000000000000" pitchFamily="2" charset="-78"/>
                <a:cs typeface="Sakkal Majalla" panose="02000000000000000000" pitchFamily="2" charset="-78"/>
              </a:rPr>
              <a:t>الفقرة (2): إذا صـدر بـحـق المحكـوم علـيـه عـدة أحكـام بـجنـايـات أو جنح مكتسبة الدرجة القطعية فللمحكمة: -</a:t>
            </a:r>
          </a:p>
        </p:txBody>
      </p:sp>
      <p:pic>
        <p:nvPicPr>
          <p:cNvPr id="9" name="Picture 8">
            <a:extLst>
              <a:ext uri="{FF2B5EF4-FFF2-40B4-BE49-F238E27FC236}">
                <a16:creationId xmlns:a16="http://schemas.microsoft.com/office/drawing/2014/main" id="{D406D5C3-50F8-81CB-FA2D-2AD572C50E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119033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F0F67-F418-8CBE-384A-741A5F413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8304C-2D45-2AB5-0018-FDAD9F7E28D8}"/>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0441D218-E3DA-DB03-A6E7-D2FB2B1B7763}"/>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(72)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6D0B5B8D-1EDD-B35E-CC5F-58BAFDB287B7}"/>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الفقرات 1 و 2 و 3 و 4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(5): تكون القرارات الصادرة في طلبات جمع العقوبات أو تنفيذ الأشد منها قابلة للطعن وفقاً للأصول والمواعيد المقررة قانوناً.</a:t>
            </a:r>
          </a:p>
          <a:p>
            <a:pPr marL="0" indent="0" algn="just" rtl="1">
              <a:buNone/>
            </a:pPr>
            <a:endParaRPr lang="en-US" sz="22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A300F56E-2BF2-5764-D19A-B1543E14222C}"/>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(72)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8323E5D3-356B-3721-2498-75EC57D476F6}"/>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(2)، الفرع (أ): أن تنفـذ العقوبـات الـمـحـكـوم بـهـا جميعهـا بالتعاقـب علـى أن لا يزيـد مجمـوع العقوبـات فـي جميـع الأحـوال علـى (15) سنة في الجنح و(30) سنة في الجنايات.</a:t>
            </a:r>
          </a:p>
          <a:p>
            <a:pPr algn="just" rtl="1"/>
            <a:r>
              <a:rPr lang="ar-JO" sz="2000" dirty="0">
                <a:latin typeface="Sakkal Majalla" panose="02000000000000000000" pitchFamily="2" charset="-78"/>
                <a:cs typeface="Sakkal Majalla" panose="02000000000000000000" pitchFamily="2" charset="-78"/>
              </a:rPr>
              <a:t>الفقرة (ب)، الفرع (ب): تنفيذ العقوبة الأشـد دون سواها إذا اقترنت جميع الجرائم بإسقاط الحق الشخصي.</a:t>
            </a:r>
          </a:p>
          <a:p>
            <a:pPr algn="just" rtl="1"/>
            <a:r>
              <a:rPr lang="ar-JO" sz="2000" dirty="0">
                <a:latin typeface="Sakkal Majalla" panose="02000000000000000000" pitchFamily="2" charset="-78"/>
                <a:cs typeface="Sakkal Majalla" panose="02000000000000000000" pitchFamily="2" charset="-78"/>
              </a:rPr>
              <a:t>الفقرة (3): يقـدم طلـب جمـع العقوبات أو تنفيذ الأشـد منـهـا بمقتضـى الفقرة (2) من هذه المادة إلى المحكمة التي أصدرت الحكم الأشد الأخير للفصل فيه مرفقا بالطلب ما يثبت عدم سبق جمع الأحكام موضوع الطلب أو تنفيذ الأشد منها.</a:t>
            </a:r>
          </a:p>
          <a:p>
            <a:pPr marL="457200" indent="-457200" algn="just" rtl="1">
              <a:buFont typeface="+mj-lt"/>
              <a:buAutoNum type="arabicPeriod"/>
            </a:pPr>
            <a:endParaRPr lang="ar-JO" sz="20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A834196C-7894-C488-93EF-2C3DA0AF7A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2108461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97B1E-85E8-956C-E2EB-84F68EBB3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53A3EE-09E8-BA00-1F70-8C61F5D8C948}"/>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0BDBD638-CFB2-06C9-70A8-884F8F451E88}"/>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(72)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E5092FFC-D776-AEB7-6DCD-6B83B569A829}"/>
              </a:ext>
            </a:extLst>
          </p:cNvPr>
          <p:cNvSpPr>
            <a:spLocks noGrp="1"/>
          </p:cNvSpPr>
          <p:nvPr>
            <p:ph sz="half" idx="2"/>
          </p:nvPr>
        </p:nvSpPr>
        <p:spPr/>
        <p:txBody>
          <a:bodyPr>
            <a:normAutofit/>
          </a:bodyPr>
          <a:lstStyle/>
          <a:p>
            <a:pPr algn="just" rtl="1"/>
            <a:r>
              <a:rPr lang="ar-JO" sz="2000" dirty="0">
                <a:solidFill>
                  <a:schemeClr val="tx1">
                    <a:lumMod val="95000"/>
                    <a:lumOff val="5000"/>
                  </a:schemeClr>
                </a:solidFill>
                <a:latin typeface="Sakkal Majalla" panose="02000000000000000000" pitchFamily="2" charset="-78"/>
                <a:cs typeface="Sakkal Majalla" panose="02000000000000000000" pitchFamily="2" charset="-78"/>
              </a:rPr>
              <a:t>لم يرد اي تعديل على الفقرات 1 و 2 و 3 و 4 . </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(5): تكون القرارات الصادرة في طلبات جمع العقوبات أو تنفيذ الأشد منها قابلة للطعن وفقاً للأصول والمواعيد المقررة قانوناً.</a:t>
            </a:r>
          </a:p>
          <a:p>
            <a:pPr marL="457200" indent="-457200" algn="just" rtl="1">
              <a:buFont typeface="+mj-lt"/>
              <a:buAutoNum type="arabicPeriod"/>
            </a:pPr>
            <a:endParaRPr lang="en-US" sz="2200" dirty="0">
              <a:solidFill>
                <a:srgbClr val="FF0000"/>
              </a:solidFill>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DFAEBB05-2CAB-A818-60B0-A41AC779A1F0}"/>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(72)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5D025F30-E03F-641F-963C-7038D148C621}"/>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(4):  لا يحول القرار الصادر بمقتضى هذه المادة دون تنفيذ جميع عقوبات الغرامات والعقوبات الفرعيـة والتكميلية والتدابير الاحترازية مهما تعددت.</a:t>
            </a:r>
          </a:p>
          <a:p>
            <a:pPr marL="457200" indent="-457200" algn="just" rtl="1">
              <a:buFont typeface="+mj-lt"/>
              <a:buAutoNum type="arabicPeriod"/>
            </a:pPr>
            <a:endParaRPr lang="ar-JO" sz="22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1DE07D08-FE12-3672-FD6B-7A0EB2E04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842439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586A6-4A48-1794-318E-987700E685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22DC7C-5A1E-6D33-8B1F-4C3306563D3E}"/>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E5D0362F-9155-4390-5B18-BB8583733BBD}"/>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AE8AD73A-7627-ADB9-C1C8-971A41A48F54}"/>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(4)، الفرع (ب): يمنع سفر المحكوم عليه إلى حين وفاء قيمة الغرامة او انقضاء العقوبة.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(5): إذا تبين لقاضي تنفيذ العقوبة أن المحكوم عليه يملك أموالاً منقولة أو غير منقولة كافية لتسديد قيمة الغرامة المحكوم بها فله تأجيل حبس المحكوم عليه لمدة لا تزيد على سنتين والمباشرة بإجراءات الحجز على هذه الأموال لتحصيل الغرامة المحكوم بها وفق أحكام قانون تحصيل الأموال العامة وفي حال تعذر التحصيل لسبب لا يعود للمحكوم عليه فلقاضي التنفيذ التمديد لمدة لا تزيد على سنة وبخلاف ذلك يثابر على التنفيذ.</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F5392F3A-E069-3C11-037F-C76519FD8238}"/>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997CE7F4-4E65-6F5D-44F9-C46CD61EE79C}"/>
              </a:ext>
            </a:extLst>
          </p:cNvPr>
          <p:cNvSpPr>
            <a:spLocks noGrp="1"/>
          </p:cNvSpPr>
          <p:nvPr>
            <p:ph sz="quarter" idx="4"/>
          </p:nvPr>
        </p:nvSpPr>
        <p:spPr/>
        <p:txBody>
          <a:bodyPr>
            <a:normAutofit/>
          </a:bodyPr>
          <a:lstStyle/>
          <a:p>
            <a:pPr algn="just" rtl="1"/>
            <a:r>
              <a:rPr lang="ar-JO" sz="2000" dirty="0">
                <a:latin typeface="Sakkal Majalla" panose="02000000000000000000" pitchFamily="2" charset="-78"/>
                <a:cs typeface="Sakkal Majalla" panose="02000000000000000000" pitchFamily="2" charset="-78"/>
              </a:rPr>
              <a:t>الفقرة (3): يحسم من أصل هذه الغرامة بالنسبة التي حددها الحكم كما ورد في الفقرة الاولى من هذه المادة ، كل اداء جزئي قبل الحبس أو في أثنائه وكل مبلغ تم تحصيله.</a:t>
            </a:r>
          </a:p>
        </p:txBody>
      </p:sp>
      <p:pic>
        <p:nvPicPr>
          <p:cNvPr id="9" name="Picture 8">
            <a:extLst>
              <a:ext uri="{FF2B5EF4-FFF2-40B4-BE49-F238E27FC236}">
                <a16:creationId xmlns:a16="http://schemas.microsoft.com/office/drawing/2014/main" id="{83832E1E-1981-122C-1BA1-E920F2A9C6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579051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1C866-7C4B-9519-075B-6893E99700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ED7235-BF38-BB21-ED07-24817213ABA8}"/>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49477169-0524-17C8-1DE4-D583E919976F}"/>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(22)</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CAC69F82-584F-1FBB-6369-984505DDE3B2}"/>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(6)، الفرع (أ): تنقضي الغرامة المحكوم بها ذات الطبيعة الجزائية بمجرد دفعها أو الحبس عنها.</a:t>
            </a:r>
          </a:p>
          <a:p>
            <a:pPr algn="just" rtl="1"/>
            <a:endParaRPr lang="ar-JO" sz="2000" dirty="0">
              <a:solidFill>
                <a:srgbClr val="FF0000"/>
              </a:solidFill>
              <a:latin typeface="Sakkal Majalla" panose="02000000000000000000" pitchFamily="2" charset="-78"/>
              <a:cs typeface="Sakkal Majalla" panose="02000000000000000000" pitchFamily="2" charset="-78"/>
            </a:endParaRPr>
          </a:p>
          <a:p>
            <a:pPr algn="just" rtl="1"/>
            <a:r>
              <a:rPr lang="ar-JO" sz="2000" dirty="0">
                <a:solidFill>
                  <a:srgbClr val="FF0000"/>
                </a:solidFill>
                <a:latin typeface="Sakkal Majalla" panose="02000000000000000000" pitchFamily="2" charset="-78"/>
                <a:cs typeface="Sakkal Majalla" panose="02000000000000000000" pitchFamily="2" charset="-78"/>
              </a:rPr>
              <a:t>الفقرة (6)، الفرع (ب): تنقضي الغرامة المحكوم بها من قبيل التعويض والإلزام المدني في حال الرد أو جبر الضرر الناتج عن الجرم ولا يحول حبس المحكوم عليه لقاء تخلفه عن دفعها من المثابرة على التنفيذ لتحصيلها وفق القوانين ذوات العلاقة.</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889685E0-9260-0E95-AC8B-CA979CE9F813}"/>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(22)</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63C2C963-D274-3B8F-03FD-E25FFDEC2C43}"/>
              </a:ext>
            </a:extLst>
          </p:cNvPr>
          <p:cNvSpPr>
            <a:spLocks noGrp="1"/>
          </p:cNvSpPr>
          <p:nvPr>
            <p:ph sz="quarter" idx="4"/>
          </p:nvPr>
        </p:nvSpPr>
        <p:spPr/>
        <p:txBody>
          <a:bodyPr>
            <a:normAutofit/>
          </a:bodyPr>
          <a:lstStyle/>
          <a:p>
            <a:pPr algn="just" rtl="1"/>
            <a:r>
              <a:rPr lang="ar-JO" sz="2200" dirty="0">
                <a:latin typeface="Sakkal Majalla" panose="02000000000000000000" pitchFamily="2" charset="-78"/>
                <a:cs typeface="Sakkal Majalla" panose="02000000000000000000" pitchFamily="2" charset="-78"/>
              </a:rPr>
              <a:t>الفقرة (3): يحسم من أصل هذه الغرامة بالنسبة التي حددها الحكم كما ورد في الفقرة الاولى من هذه المادة ، كل اداء جزئي قبل الحبس أو في أثنائه وكل مبلغ تم تحصيله.</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E37A1F88-0CDE-2C7D-DE20-D66BAC135D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57435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2C973-8213-432B-D0C8-F2F658C77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55923-91F6-F916-AB94-B9B0C44CA96A}"/>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612BFF07-ACF6-1723-5EB8-6079EABAB1E4}"/>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B1151FC9-3D66-2E11-E333-75866D597D57}"/>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 للمحكمة في الجنح كافة وفي الجنايات التي لا تتجاوز العقوبة المحكوم بها بالأشغال المؤقتة أو الاعتقال المؤقت مدة ثلاث سنوات فيما خلا حالة التكرار وبناء على تقرير الحالة الاجتماعية ومع مراعاة ظروف كل دعوى على حدة أن تستبدل عند الحكم أو بعد صدوره العقوبة المقضي بها، حتى وإن اكتسب الحكم الدرجة القطعية ببديل أو أكثر من بدائل العقوبات السالبة للحرية التالية: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 الفرع (أ): الخدمة المجتمعية: إلزام المحكوم عليه وبموافقته القيام بعمل غير مدفوع الأجر لخدمة المجتمع لمدة تحددها المحكمة لا تقل عن (50) ساعة بواقع خمس ساعات يومياً.</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25C8830A-7660-9211-F608-085328891ED8}"/>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C98B6761-1155-671F-BAA3-359B1FBD3C5D}"/>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21614BE8-F382-4291-174A-797F428BDA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243062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60A1C-9098-895D-E7CE-294A5D3874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EA04F9-2366-D550-B00F-82991A57099E}"/>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AB4CECE4-4A7C-939E-06AC-60335B08ECC6}"/>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DC6DB409-4550-25B5-A1FD-875CE50B55B0}"/>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 الفرع (ب): البرامج التأهيلية: إخضاع المحكوم عليه وبموافقته لبرامج تأهيلية تحددها المحكمة بهدف تقويم سلوك المحكوم عليه وتحسينه.</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 الفرع (ج): إخضاع المحكوم عليه لبرنامج علاجي من الإدمان بموافقته.</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 الفرع (د): المراقبة الإلكترونية: إخضاع المحكوم عليه للرقابة الإلكترونية في تحركاته كافة.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(1)، الفرع (هــ): حظر ارتياد المحكوم عليه أماكن أو مناطق جغرافية محددة.</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140F5361-8EDE-3393-7C7F-A14FD32A527A}"/>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1252CA49-CEEC-2AE6-88D0-1A14C955F2D2}"/>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3F4034C3-9DC4-1B9F-A373-AEBA7915FE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69189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DD9A3-8683-BBC0-3386-6F597B6666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F3AEA-0EE2-857E-BF47-3A5B396D479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C9964A9F-3C0C-8517-3FD8-411408FA0DA7}"/>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CFB54876-C09A-AF76-6CFA-5C841BEC5827}"/>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(1)، الفرع (و): إلزام المحكوم عليه بالإقامة في منزله أو المنطقة الجغرافية المحددة بشكل جزئي أو كلي للمدة التي تحددها المحكمة على أن تكون مقترنة بالمراقبة الإلكترونية.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للمحكمة أن تقرن أي بديل من بدائل العقوبات السالبة للحرية بأحد التدبيرين التاليين أو كليهما:</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الفرع (أ): منع سفر المحكوم عليه لمدة محددة.</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(2)، الفرع (ب): تقديم المحكوم عليه تعهداً محدد القيمة بعدم التعرض أو الاتصال أو التواصل بأشخاص أو جهات معينة.</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87966A38-54CA-24DB-E4F5-A9A45A43E411}"/>
              </a:ext>
            </a:extLst>
          </p:cNvPr>
          <p:cNvSpPr>
            <a:spLocks noGrp="1"/>
          </p:cNvSpPr>
          <p:nvPr>
            <p:ph type="body" sz="quarter" idx="3"/>
          </p:nvPr>
        </p:nvSpPr>
        <p:spPr>
          <a:xfrm>
            <a:off x="6286500" y="1681163"/>
            <a:ext cx="5068888" cy="823912"/>
          </a:xfrm>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E74564BF-B6FD-ADC4-8EAC-6F2BD9EE12DB}"/>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000" dirty="0">
                <a:latin typeface="Sakkal Majalla" panose="02000000000000000000" pitchFamily="2" charset="-78"/>
                <a:cs typeface="Sakkal Majalla" panose="02000000000000000000" pitchFamily="2" charset="-78"/>
              </a:rPr>
              <a:t>ملغاة</a:t>
            </a: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62CEF630-38D5-7110-F84A-71A004F9CB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4274679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7B2A1-3F6C-32AA-88E9-C2EF7BA51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5177BE-4459-BD86-AD3A-3CE31EDAC089}"/>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01CB0729-95DE-1566-7CF7-0A8F46FCDFF3}"/>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8DC99330-6AD0-ACB5-C276-87AD358B10B5}"/>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(3): يراعى في تحديد مدة بدائل العقوبات السالبة للحرية أن لا تقل عن ثلث مدة العقوبة السالبة للحرية المستبدلة ولا تزيد عليها.</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(4): تحدد المحكمة أو قاضي تنفيذ العقوبة مدة تنفيذ بدائل العقوبات السالبة للحرية على أن لا تقل عن شهر ولا تزيد على سنتين في الجنح ولا تقل عن ثلاثة أشهر ولا تزيد على ثلاث سنوات في الجنايات.</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(5): يتعين على المحكمة الحكم بالعقوبة السالبة للحرية قبل أن تقضي باستبدالها بالبديل المناسب وفقاً لأحكام هذا القانون.</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119FAEA0-FFC6-7E30-2A58-52D963239417}"/>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013423E8-4D69-C451-B1CE-0572BA3D027C}"/>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2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0D97F632-2702-CBFC-B08E-BDF53E74C2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1746875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7701C-89EC-384F-5857-2F1BA7064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E46C5-81B8-1D81-A3C8-9AA3A4375FB1}"/>
              </a:ext>
            </a:extLst>
          </p:cNvPr>
          <p:cNvSpPr>
            <a:spLocks noGrp="1"/>
          </p:cNvSpPr>
          <p:nvPr>
            <p:ph type="title"/>
          </p:nvPr>
        </p:nvSpPr>
        <p:spPr/>
        <p:txBody>
          <a:bodyPr>
            <a:normAutofit/>
          </a:bodyPr>
          <a:lstStyle/>
          <a:p>
            <a:pPr algn="ctr" rtl="1"/>
            <a:r>
              <a:rPr lang="ar-JO" sz="2400" b="1" dirty="0">
                <a:latin typeface="Sakkal Majalla" panose="02000000000000000000" pitchFamily="2" charset="-78"/>
                <a:cs typeface="Sakkal Majalla" panose="02000000000000000000" pitchFamily="2" charset="-78"/>
              </a:rPr>
              <a:t>قانون العقوبات الأردني وتعديلاته</a:t>
            </a:r>
            <a:endParaRPr lang="en-US" sz="2400" b="1" dirty="0">
              <a:latin typeface="Sakkal Majalla" panose="02000000000000000000" pitchFamily="2" charset="-78"/>
              <a:cs typeface="Sakkal Majalla" panose="02000000000000000000" pitchFamily="2" charset="-78"/>
            </a:endParaRPr>
          </a:p>
        </p:txBody>
      </p:sp>
      <p:sp>
        <p:nvSpPr>
          <p:cNvPr id="3" name="Text Placeholder 2">
            <a:extLst>
              <a:ext uri="{FF2B5EF4-FFF2-40B4-BE49-F238E27FC236}">
                <a16:creationId xmlns:a16="http://schemas.microsoft.com/office/drawing/2014/main" id="{599D781B-47B2-E77D-E1C5-AA1441F8025B}"/>
              </a:ext>
            </a:extLst>
          </p:cNvPr>
          <p:cNvSpPr>
            <a:spLocks noGrp="1"/>
          </p:cNvSpPr>
          <p:nvPr>
            <p:ph type="body" idx="1"/>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المُعدل رقم (12) لسنة 2025</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4" name="Content Placeholder 3">
            <a:extLst>
              <a:ext uri="{FF2B5EF4-FFF2-40B4-BE49-F238E27FC236}">
                <a16:creationId xmlns:a16="http://schemas.microsoft.com/office/drawing/2014/main" id="{68A23D18-8A36-B66B-7E63-845274B93713}"/>
              </a:ext>
            </a:extLst>
          </p:cNvPr>
          <p:cNvSpPr>
            <a:spLocks noGrp="1"/>
          </p:cNvSpPr>
          <p:nvPr>
            <p:ph sz="half" idx="2"/>
          </p:nvPr>
        </p:nvSpPr>
        <p:spPr/>
        <p:txBody>
          <a:bodyPr>
            <a:normAutofit/>
          </a:bodyPr>
          <a:lstStyle/>
          <a:p>
            <a:pPr algn="just" rtl="1"/>
            <a:r>
              <a:rPr lang="ar-JO" sz="2000" dirty="0">
                <a:solidFill>
                  <a:srgbClr val="FF0000"/>
                </a:solidFill>
                <a:latin typeface="Sakkal Majalla" panose="02000000000000000000" pitchFamily="2" charset="-78"/>
                <a:cs typeface="Sakkal Majalla" panose="02000000000000000000" pitchFamily="2" charset="-78"/>
              </a:rPr>
              <a:t>الفقرة (6): لغايات تطبيق أحكام هذه المادة يقصد بالتكرار أن يكون قد قضى الحكم بإدانة المحكوم عليه بحكمين مبرمين سابقين لصدور الحكم المطلوب استبدال العقوبة المحكوم بها على أن تراعى الأحكام الواردة في المواد (101) و (102) و (103) من هذا القانون.</a:t>
            </a:r>
          </a:p>
          <a:p>
            <a:pPr algn="just" rtl="1"/>
            <a:r>
              <a:rPr lang="ar-JO" sz="2000" dirty="0">
                <a:solidFill>
                  <a:srgbClr val="FF0000"/>
                </a:solidFill>
                <a:latin typeface="Sakkal Majalla" panose="02000000000000000000" pitchFamily="2" charset="-78"/>
                <a:cs typeface="Sakkal Majalla" panose="02000000000000000000" pitchFamily="2" charset="-78"/>
              </a:rPr>
              <a:t>الفقرة (7): للمحكمة وبناء على تقرير الحالة الاجتماعية وتقرير مركز الإصلاح والتأهيل المتضمن حسن سلوك المحكوم عليه النزيل ان تستبدل المدة المتبقية من مدة العقوبة السالبة للحرية بديلا أو أكثر شريطة أن لا تزيد تلك المدة على سنة وأن لا تقل العقوبة المحكوم بها عن ثلاث سنوات ولا تزيد على الأشغال المؤقتة ثماني سنوات.</a:t>
            </a:r>
            <a:endParaRPr lang="en-US" sz="2000" dirty="0">
              <a:latin typeface="Sakkal Majalla" panose="02000000000000000000" pitchFamily="2" charset="-78"/>
              <a:cs typeface="Sakkal Majalla" panose="02000000000000000000" pitchFamily="2" charset="-78"/>
            </a:endParaRPr>
          </a:p>
        </p:txBody>
      </p:sp>
      <p:sp>
        <p:nvSpPr>
          <p:cNvPr id="5" name="Text Placeholder 4">
            <a:extLst>
              <a:ext uri="{FF2B5EF4-FFF2-40B4-BE49-F238E27FC236}">
                <a16:creationId xmlns:a16="http://schemas.microsoft.com/office/drawing/2014/main" id="{E48DFD16-5DD2-86B1-FD5E-2AA3E60FA9C1}"/>
              </a:ext>
            </a:extLst>
          </p:cNvPr>
          <p:cNvSpPr>
            <a:spLocks noGrp="1"/>
          </p:cNvSpPr>
          <p:nvPr>
            <p:ph type="body" sz="quarter" idx="3"/>
          </p:nvPr>
        </p:nvSpPr>
        <p:spPr/>
        <p:txBody>
          <a:bodyPr>
            <a:normAutofit/>
          </a:bodyPr>
          <a:lstStyle/>
          <a:p>
            <a:pPr algn="ctr" rtl="1"/>
            <a:r>
              <a:rPr lang="ar-JO" sz="2000" dirty="0">
                <a:latin typeface="Sakkal Majalla" panose="02000000000000000000" pitchFamily="2" charset="-78"/>
                <a:cs typeface="Sakkal Majalla" panose="02000000000000000000" pitchFamily="2" charset="-78"/>
              </a:rPr>
              <a:t>قانون العقوبات رقم 16 لسنة 1960</a:t>
            </a:r>
          </a:p>
          <a:p>
            <a:pPr algn="ctr" rtl="1"/>
            <a:r>
              <a:rPr lang="ar-JO" sz="2000" dirty="0">
                <a:latin typeface="Sakkal Majalla" panose="02000000000000000000" pitchFamily="2" charset="-78"/>
                <a:cs typeface="Sakkal Majalla" panose="02000000000000000000" pitchFamily="2" charset="-78"/>
              </a:rPr>
              <a:t>المادة (25 مكرر - أولًا)</a:t>
            </a:r>
            <a:endParaRPr lang="en-US" sz="2000" dirty="0">
              <a:latin typeface="Sakkal Majalla" panose="02000000000000000000" pitchFamily="2" charset="-78"/>
              <a:cs typeface="Sakkal Majalla" panose="02000000000000000000" pitchFamily="2" charset="-78"/>
            </a:endParaRPr>
          </a:p>
        </p:txBody>
      </p:sp>
      <p:sp>
        <p:nvSpPr>
          <p:cNvPr id="6" name="Content Placeholder 5">
            <a:extLst>
              <a:ext uri="{FF2B5EF4-FFF2-40B4-BE49-F238E27FC236}">
                <a16:creationId xmlns:a16="http://schemas.microsoft.com/office/drawing/2014/main" id="{F22CDCE2-1770-C291-0E74-FF64D466187A}"/>
              </a:ext>
            </a:extLst>
          </p:cNvPr>
          <p:cNvSpPr>
            <a:spLocks noGrp="1"/>
          </p:cNvSpPr>
          <p:nvPr>
            <p:ph sz="quarter" idx="4"/>
          </p:nvPr>
        </p:nvSpPr>
        <p:spPr/>
        <p:txBody>
          <a:bodyPr>
            <a:normAutofit/>
          </a:bodyPr>
          <a:lstStyle/>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endParaRPr lang="ar-JO" sz="2200" dirty="0">
              <a:latin typeface="Sakkal Majalla" panose="02000000000000000000" pitchFamily="2" charset="-78"/>
              <a:cs typeface="Sakkal Majalla" panose="02000000000000000000" pitchFamily="2" charset="-78"/>
            </a:endParaRPr>
          </a:p>
          <a:p>
            <a:pPr marL="0" indent="0" algn="ctr" rtl="1">
              <a:buNone/>
            </a:pPr>
            <a:r>
              <a:rPr lang="ar-JO" sz="2000" dirty="0">
                <a:latin typeface="Sakkal Majalla" panose="02000000000000000000" pitchFamily="2" charset="-78"/>
                <a:cs typeface="Sakkal Majalla" panose="02000000000000000000" pitchFamily="2" charset="-78"/>
              </a:rPr>
              <a:t>ملغاة</a:t>
            </a:r>
          </a:p>
          <a:p>
            <a:pPr marL="0" indent="0" algn="ctr" rtl="1">
              <a:buNone/>
            </a:pPr>
            <a:endParaRPr lang="ar-JO" sz="2400" dirty="0">
              <a:latin typeface="Sakkal Majalla" panose="02000000000000000000" pitchFamily="2" charset="-78"/>
              <a:cs typeface="Sakkal Majalla" panose="02000000000000000000" pitchFamily="2" charset="-78"/>
            </a:endParaRPr>
          </a:p>
        </p:txBody>
      </p:sp>
      <p:pic>
        <p:nvPicPr>
          <p:cNvPr id="9" name="Picture 8">
            <a:extLst>
              <a:ext uri="{FF2B5EF4-FFF2-40B4-BE49-F238E27FC236}">
                <a16:creationId xmlns:a16="http://schemas.microsoft.com/office/drawing/2014/main" id="{12179CE9-5F22-188D-BEB6-E5A000D514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0832"/>
            <a:ext cx="2971800" cy="990268"/>
          </a:xfrm>
          <a:prstGeom prst="rect">
            <a:avLst/>
          </a:prstGeom>
        </p:spPr>
      </p:pic>
    </p:spTree>
    <p:extLst>
      <p:ext uri="{BB962C8B-B14F-4D97-AF65-F5344CB8AC3E}">
        <p14:creationId xmlns:p14="http://schemas.microsoft.com/office/powerpoint/2010/main" val="3401959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531</TotalTime>
  <Words>4345</Words>
  <Application>Microsoft Office PowerPoint</Application>
  <PresentationFormat>Widescreen</PresentationFormat>
  <Paragraphs>284</Paragraphs>
  <Slides>27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Sakkal Majalla</vt:lpstr>
      <vt:lpstr>Office Theme</vt:lpstr>
      <vt:lpstr>قانون العقوبات المعدل رقم (12) لسنة 2025</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lpstr>قانون العقوبات الأردني وتعديلاته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Daoud LawFirm - Naser</dc:creator>
  <cp:lastModifiedBy>mkhittan@gmail.com</cp:lastModifiedBy>
  <cp:revision>22</cp:revision>
  <dcterms:created xsi:type="dcterms:W3CDTF">2025-06-23T07:39:45Z</dcterms:created>
  <dcterms:modified xsi:type="dcterms:W3CDTF">2025-07-02T06:18:13Z</dcterms:modified>
</cp:coreProperties>
</file>